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6"/>
  </p:notesMasterIdLst>
  <p:sldIdLst>
    <p:sldId id="256" r:id="rId2"/>
    <p:sldId id="257" r:id="rId3"/>
    <p:sldId id="277" r:id="rId4"/>
    <p:sldId id="278" r:id="rId5"/>
    <p:sldId id="279" r:id="rId6"/>
    <p:sldId id="280" r:id="rId7"/>
    <p:sldId id="258" r:id="rId8"/>
    <p:sldId id="309" r:id="rId9"/>
    <p:sldId id="308" r:id="rId10"/>
    <p:sldId id="285" r:id="rId11"/>
    <p:sldId id="326" r:id="rId12"/>
    <p:sldId id="330" r:id="rId13"/>
    <p:sldId id="260" r:id="rId14"/>
    <p:sldId id="281" r:id="rId15"/>
    <p:sldId id="306" r:id="rId16"/>
    <p:sldId id="336" r:id="rId17"/>
    <p:sldId id="307" r:id="rId18"/>
    <p:sldId id="320" r:id="rId19"/>
    <p:sldId id="351" r:id="rId20"/>
    <p:sldId id="352" r:id="rId21"/>
    <p:sldId id="355" r:id="rId22"/>
    <p:sldId id="354" r:id="rId23"/>
    <p:sldId id="356" r:id="rId24"/>
    <p:sldId id="353" r:id="rId25"/>
    <p:sldId id="283" r:id="rId26"/>
    <p:sldId id="286" r:id="rId27"/>
    <p:sldId id="284" r:id="rId28"/>
    <p:sldId id="282" r:id="rId29"/>
    <p:sldId id="329" r:id="rId30"/>
    <p:sldId id="310" r:id="rId31"/>
    <p:sldId id="328" r:id="rId32"/>
    <p:sldId id="262" r:id="rId33"/>
    <p:sldId id="287" r:id="rId34"/>
    <p:sldId id="305" r:id="rId35"/>
    <p:sldId id="290" r:id="rId36"/>
    <p:sldId id="291" r:id="rId37"/>
    <p:sldId id="261" r:id="rId38"/>
    <p:sldId id="311" r:id="rId39"/>
    <p:sldId id="312" r:id="rId40"/>
    <p:sldId id="293" r:id="rId41"/>
    <p:sldId id="313" r:id="rId42"/>
    <p:sldId id="296" r:id="rId43"/>
    <p:sldId id="315" r:id="rId44"/>
    <p:sldId id="316" r:id="rId45"/>
    <p:sldId id="317" r:id="rId46"/>
    <p:sldId id="295" r:id="rId47"/>
    <p:sldId id="294" r:id="rId48"/>
    <p:sldId id="318" r:id="rId49"/>
    <p:sldId id="319" r:id="rId50"/>
    <p:sldId id="314" r:id="rId51"/>
    <p:sldId id="264" r:id="rId52"/>
    <p:sldId id="297" r:id="rId53"/>
    <p:sldId id="265" r:id="rId54"/>
    <p:sldId id="299" r:id="rId55"/>
    <p:sldId id="346" r:id="rId56"/>
    <p:sldId id="350" r:id="rId57"/>
    <p:sldId id="298" r:id="rId58"/>
    <p:sldId id="300" r:id="rId59"/>
    <p:sldId id="266" r:id="rId60"/>
    <p:sldId id="289" r:id="rId61"/>
    <p:sldId id="301" r:id="rId62"/>
    <p:sldId id="331" r:id="rId63"/>
    <p:sldId id="302" r:id="rId64"/>
    <p:sldId id="303" r:id="rId65"/>
    <p:sldId id="321" r:id="rId66"/>
    <p:sldId id="323" r:id="rId67"/>
    <p:sldId id="322" r:id="rId68"/>
    <p:sldId id="324" r:id="rId69"/>
    <p:sldId id="325" r:id="rId70"/>
    <p:sldId id="304" r:id="rId71"/>
    <p:sldId id="267" r:id="rId72"/>
    <p:sldId id="288" r:id="rId73"/>
    <p:sldId id="332" r:id="rId74"/>
    <p:sldId id="268" r:id="rId75"/>
    <p:sldId id="333" r:id="rId76"/>
    <p:sldId id="334" r:id="rId77"/>
    <p:sldId id="269" r:id="rId78"/>
    <p:sldId id="348" r:id="rId79"/>
    <p:sldId id="270" r:id="rId80"/>
    <p:sldId id="347" r:id="rId81"/>
    <p:sldId id="272" r:id="rId82"/>
    <p:sldId id="335" r:id="rId83"/>
    <p:sldId id="341" r:id="rId84"/>
    <p:sldId id="342" r:id="rId85"/>
    <p:sldId id="343" r:id="rId86"/>
    <p:sldId id="340" r:id="rId87"/>
    <p:sldId id="344" r:id="rId88"/>
    <p:sldId id="345" r:id="rId89"/>
    <p:sldId id="337" r:id="rId90"/>
    <p:sldId id="338" r:id="rId91"/>
    <p:sldId id="339" r:id="rId92"/>
    <p:sldId id="273" r:id="rId93"/>
    <p:sldId id="349" r:id="rId94"/>
    <p:sldId id="274" r:id="rId9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.Bilik" initials="M" lastIdx="5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1547"/>
    <a:srgbClr val="E4002B"/>
    <a:srgbClr val="898D8D"/>
    <a:srgbClr val="595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Střední styl 3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Styl Středně sytá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Styl Světlá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2792" autoAdjust="0"/>
  </p:normalViewPr>
  <p:slideViewPr>
    <p:cSldViewPr>
      <p:cViewPr varScale="1">
        <p:scale>
          <a:sx n="95" d="100"/>
          <a:sy n="95" d="100"/>
        </p:scale>
        <p:origin x="-9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39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4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7E88F3-EBB8-4B4A-A728-40D1EAE6D188}" type="datetimeFigureOut">
              <a:rPr lang="cs-CZ" smtClean="0"/>
              <a:t>5.12.2016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754FA7-0A7D-407A-8E8A-06855E19D9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203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8119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Chodec pohybující</a:t>
            </a:r>
            <a:r>
              <a:rPr lang="cs-CZ" baseline="0" dirty="0" smtClean="0"/>
              <a:t> se ve středu a u levého okraje vozovky</a:t>
            </a:r>
          </a:p>
          <a:p>
            <a:r>
              <a:rPr lang="cs-CZ" baseline="0" dirty="0" smtClean="0"/>
              <a:t>halogeny Škoda Octavia II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6224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adaptivní xenony Škoda Superb III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75641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vozidlo se nachází na shodném místě a za stejných</a:t>
            </a:r>
            <a:r>
              <a:rPr lang="cs-CZ" baseline="0" dirty="0" smtClean="0"/>
              <a:t> podmínek</a:t>
            </a:r>
            <a:r>
              <a:rPr lang="cs-CZ" dirty="0" smtClean="0"/>
              <a:t> jako na předchozím snímku</a:t>
            </a:r>
          </a:p>
          <a:p>
            <a:r>
              <a:rPr lang="cs-CZ" dirty="0" smtClean="0"/>
              <a:t>halogeny</a:t>
            </a:r>
            <a:r>
              <a:rPr lang="cs-CZ" baseline="0" dirty="0" smtClean="0"/>
              <a:t> Škoda Octavia II, oslňující vozidlo potkávací adaptivní xenony Škoda Superb III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6655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velmi</a:t>
            </a:r>
            <a:r>
              <a:rPr lang="cs-CZ" baseline="0" dirty="0" smtClean="0"/>
              <a:t> slabě osvětlený cyklista u pravého okraje vozovky,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aseline="0" dirty="0" smtClean="0"/>
              <a:t>halogeny Škoda Octavia II</a:t>
            </a: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73201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cyklisti ve dne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92770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stejný cyklista na stejném místě v noci,</a:t>
            </a:r>
          </a:p>
          <a:p>
            <a:r>
              <a:rPr lang="cs-CZ" dirty="0" smtClean="0"/>
              <a:t>vpravo, zadní světlo cyklisty viditelné na</a:t>
            </a:r>
            <a:r>
              <a:rPr lang="cs-CZ" baseline="0" dirty="0" smtClean="0"/>
              <a:t> vzdálenost více než 200 metrů,</a:t>
            </a:r>
          </a:p>
          <a:p>
            <a:r>
              <a:rPr lang="cs-CZ" baseline="0" dirty="0" smtClean="0"/>
              <a:t>vlevo, přední světlo cyklisty viditelné na vzdálenost více než 200 metrů.</a:t>
            </a:r>
          </a:p>
          <a:p>
            <a:r>
              <a:rPr lang="cs-CZ" baseline="0" dirty="0" smtClean="0"/>
              <a:t>adaptivní xenony Škoda Superb III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47905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průjezd kolem cyklisty ve stejném směru ve dne</a:t>
            </a:r>
            <a:r>
              <a:rPr lang="cs-CZ" baseline="0" dirty="0" smtClean="0"/>
              <a:t> (počátek cca 200 metrů za cyklistou)</a:t>
            </a: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4790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stejný cyklista na stejném místě v noci, upozornit na rozdíl,</a:t>
            </a:r>
            <a:r>
              <a:rPr lang="cs-CZ" baseline="0" dirty="0" smtClean="0"/>
              <a:t> kdy je vidět zadní světlo (od počátku, tj. cca 200 metrů) a kdy se rozzáří odrazky na šlapátkách (cca 100 metrů)</a:t>
            </a:r>
            <a:endParaRPr lang="cs-CZ" dirty="0" smtClean="0"/>
          </a:p>
          <a:p>
            <a:r>
              <a:rPr lang="cs-CZ" dirty="0" smtClean="0"/>
              <a:t>adaptivní xenony</a:t>
            </a:r>
            <a:r>
              <a:rPr lang="cs-CZ" baseline="0" dirty="0" smtClean="0"/>
              <a:t> Škoda Superb III</a:t>
            </a: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47905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stejný cyklista na stejném místě v noci, odrazky viditelné mnohem dříve, než při potkávacích světlech</a:t>
            </a:r>
          </a:p>
          <a:p>
            <a:r>
              <a:rPr lang="cs-CZ" dirty="0" smtClean="0"/>
              <a:t>adaptivní</a:t>
            </a:r>
            <a:r>
              <a:rPr lang="cs-CZ" baseline="0" dirty="0" smtClean="0"/>
              <a:t> </a:t>
            </a:r>
            <a:r>
              <a:rPr lang="cs-CZ" dirty="0" smtClean="0"/>
              <a:t>xenony</a:t>
            </a:r>
            <a:r>
              <a:rPr lang="cs-CZ" baseline="0" dirty="0" smtClean="0"/>
              <a:t> Škoda Superb III</a:t>
            </a: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47905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průjezd kolem cyklisty protisměru ve dne</a:t>
            </a:r>
            <a:r>
              <a:rPr lang="cs-CZ" baseline="0" dirty="0" smtClean="0"/>
              <a:t> (počátek cca 200 metrů za cyklistou)</a:t>
            </a: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4790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86890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cyklista</a:t>
            </a:r>
            <a:r>
              <a:rPr lang="cs-CZ" baseline="0" dirty="0" smtClean="0"/>
              <a:t> v protisměru na stejném místě</a:t>
            </a:r>
            <a:r>
              <a:rPr lang="cs-CZ" dirty="0" smtClean="0"/>
              <a:t>, přední světlo jasně viditelné po celou dobu jízdy</a:t>
            </a:r>
          </a:p>
          <a:p>
            <a:r>
              <a:rPr lang="cs-CZ" dirty="0" smtClean="0"/>
              <a:t>adaptivní xenony</a:t>
            </a:r>
            <a:r>
              <a:rPr lang="cs-CZ" baseline="0" dirty="0" smtClean="0"/>
              <a:t> Škoda Superb III</a:t>
            </a: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47905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stejná situace za použití potkávacích světel vlevo a dálkových vpravo,</a:t>
            </a:r>
          </a:p>
          <a:p>
            <a:r>
              <a:rPr lang="cs-CZ" dirty="0" smtClean="0"/>
              <a:t>vpravo viditelný</a:t>
            </a:r>
            <a:r>
              <a:rPr lang="cs-CZ" baseline="0" dirty="0" smtClean="0"/>
              <a:t> chodec na horizontu.</a:t>
            </a:r>
          </a:p>
          <a:p>
            <a:r>
              <a:rPr lang="cs-CZ" baseline="0" dirty="0" smtClean="0"/>
              <a:t>halogeny Škoda </a:t>
            </a:r>
            <a:r>
              <a:rPr lang="cs-CZ" baseline="0" dirty="0" err="1" smtClean="0"/>
              <a:t>Yeti</a:t>
            </a:r>
            <a:r>
              <a:rPr lang="cs-CZ" baseline="0" dirty="0" smtClean="0"/>
              <a:t> 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3526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přepnutí z potkávacích na dálkové světla</a:t>
            </a:r>
            <a:r>
              <a:rPr lang="cs-CZ" baseline="0" dirty="0" smtClean="0"/>
              <a:t> (rozzáří se dopravní značka)</a:t>
            </a:r>
          </a:p>
          <a:p>
            <a:r>
              <a:rPr lang="cs-CZ" baseline="0" dirty="0" smtClean="0"/>
              <a:t>adaptivní xenony VW </a:t>
            </a:r>
            <a:r>
              <a:rPr lang="cs-CZ" baseline="0" dirty="0" err="1" smtClean="0"/>
              <a:t>Tiguan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39751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za</a:t>
            </a:r>
            <a:r>
              <a:rPr lang="cs-CZ" baseline="0" dirty="0" smtClean="0"/>
              <a:t> mlhy, protijedoucí vozidlo má zapnuty dálková i mlhová světla</a:t>
            </a:r>
          </a:p>
          <a:p>
            <a:r>
              <a:rPr lang="cs-CZ" baseline="0" dirty="0" smtClean="0"/>
              <a:t>upozornit na tři chodce na chodníku vpravo (třetí až na úrovni protijedoucího vozidla)</a:t>
            </a:r>
          </a:p>
          <a:p>
            <a:r>
              <a:rPr lang="cs-CZ" baseline="0" dirty="0" smtClean="0"/>
              <a:t>halogeny Škoda Octavia II, oslňující dálkové adaptivní xenony Škoda Superb III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76689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dobré atmosférické podmínky, </a:t>
            </a:r>
          </a:p>
          <a:p>
            <a:r>
              <a:rPr lang="cs-CZ" dirty="0" smtClean="0"/>
              <a:t>halogeny Škoda Octavia II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53242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použití</a:t>
            </a:r>
            <a:r>
              <a:rPr lang="cs-CZ" baseline="0" dirty="0" smtClean="0"/>
              <a:t> potkávacích světel, pravý okraj vozovky účinně osvětlen do větší vzdálenosti než střed vozovky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adaptivní</a:t>
            </a:r>
            <a:r>
              <a:rPr lang="cs-CZ" baseline="0" dirty="0" smtClean="0"/>
              <a:t> xenony </a:t>
            </a:r>
            <a:r>
              <a:rPr lang="cs-CZ" dirty="0" smtClean="0"/>
              <a:t>Škoda Superb</a:t>
            </a:r>
            <a:r>
              <a:rPr lang="cs-CZ" baseline="0" dirty="0" smtClean="0"/>
              <a:t> III</a:t>
            </a: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05003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shodné místo při použití dálkových světel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adaptivní</a:t>
            </a:r>
            <a:r>
              <a:rPr lang="cs-CZ" baseline="0" dirty="0" smtClean="0"/>
              <a:t> xenony </a:t>
            </a:r>
            <a:r>
              <a:rPr lang="cs-CZ" dirty="0" smtClean="0"/>
              <a:t>Škoda Superb</a:t>
            </a:r>
            <a:r>
              <a:rPr lang="cs-CZ" baseline="0" dirty="0" smtClean="0"/>
              <a:t> III</a:t>
            </a: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405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černý</a:t>
            </a:r>
            <a:r>
              <a:rPr lang="cs-CZ" baseline="0" dirty="0" smtClean="0"/>
              <a:t> chodec vpravo na chodníku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adaptivní</a:t>
            </a:r>
            <a:r>
              <a:rPr lang="cs-CZ" baseline="0" dirty="0" smtClean="0"/>
              <a:t> xenony VW </a:t>
            </a:r>
            <a:r>
              <a:rPr lang="cs-CZ" baseline="0" dirty="0" err="1" smtClean="0"/>
              <a:t>Tiguan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28983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stejná situace jako na předchozím snímku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26279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tito tři chodci budou na všech následujících snímcích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4546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VW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Tiguan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93912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upozornit na základní rychlosti a situace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37577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Simulace</a:t>
            </a:r>
            <a:r>
              <a:rPr lang="cs-CZ" baseline="0" dirty="0" smtClean="0"/>
              <a:t> rychlosti přiměřené dohledu na barevně oblečeného chodce na neosvětlené vozovce.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63326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61119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61119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„Reflexní“ vesta u druhého figuranta zprava překryla</a:t>
            </a:r>
            <a:r>
              <a:rPr lang="cs-CZ" baseline="0" dirty="0" smtClean="0"/>
              <a:t> kvalitní reflexní prvek přímo na jeho oděvu (prosvítá přes vestu).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35228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špinavé</a:t>
            </a:r>
            <a:r>
              <a:rPr lang="cs-CZ" baseline="0" dirty="0" smtClean="0"/>
              <a:t> čelní sklo, navigace v denním režimu</a:t>
            </a:r>
          </a:p>
          <a:p>
            <a:r>
              <a:rPr lang="cs-CZ" baseline="0" dirty="0" smtClean="0"/>
              <a:t>halogeny Škoda Octavia II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93866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stejný</a:t>
            </a:r>
            <a:r>
              <a:rPr lang="cs-CZ" baseline="0" dirty="0" smtClean="0"/>
              <a:t> návěs z předchozího snímku nasvícený pomocí potkávacích světel</a:t>
            </a:r>
          </a:p>
          <a:p>
            <a:r>
              <a:rPr lang="cs-CZ" baseline="0" dirty="0" smtClean="0"/>
              <a:t>halogeny VW Bora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60468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správně</a:t>
            </a:r>
            <a:r>
              <a:rPr lang="cs-CZ" baseline="0" dirty="0" smtClean="0"/>
              <a:t> nastavené halogenové potkávací světlomety (Škoda Octavia II základní pozice)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07979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špatně</a:t>
            </a:r>
            <a:r>
              <a:rPr lang="cs-CZ" baseline="0" dirty="0" smtClean="0"/>
              <a:t> nastavené halogenové potkávací světlomety (Škoda Octavia II první stupeň)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41517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špatně</a:t>
            </a:r>
            <a:r>
              <a:rPr lang="cs-CZ" baseline="0" dirty="0" smtClean="0"/>
              <a:t> nastavené halogenové potkávací světlomety (Škoda Octavia II druhý stupeň)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66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5629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Škoda Octavia II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20245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špatně</a:t>
            </a:r>
            <a:r>
              <a:rPr lang="cs-CZ" baseline="0" dirty="0" smtClean="0"/>
              <a:t> nastavené halogenové potkávací světlomety (Škoda Octavia II třetí stupeň)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65063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aseline="0" dirty="0" smtClean="0"/>
              <a:t>halogeny Škoda Octavia II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68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92285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halogeny </a:t>
            </a:r>
            <a:r>
              <a:rPr lang="cs-CZ" baseline="0" dirty="0" smtClean="0"/>
              <a:t>Škoda Octavia II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69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08618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halogeny </a:t>
            </a:r>
            <a:r>
              <a:rPr lang="cs-CZ" baseline="0" dirty="0" smtClean="0"/>
              <a:t>Škoda Octavia II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72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5895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adaptivní xenony</a:t>
            </a:r>
            <a:r>
              <a:rPr lang="cs-CZ" baseline="0" dirty="0" smtClean="0"/>
              <a:t> VW </a:t>
            </a:r>
            <a:r>
              <a:rPr lang="cs-CZ" baseline="0" dirty="0" err="1" smtClean="0"/>
              <a:t>Tiguan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73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88212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skupina</a:t>
            </a:r>
            <a:r>
              <a:rPr lang="cs-CZ" baseline="0" dirty="0" smtClean="0"/>
              <a:t> chodců vpravo,</a:t>
            </a:r>
          </a:p>
          <a:p>
            <a:r>
              <a:rPr lang="cs-CZ" baseline="0" dirty="0" smtClean="0"/>
              <a:t>adaptivní xenony VW </a:t>
            </a:r>
            <a:r>
              <a:rPr lang="cs-CZ" baseline="0" dirty="0" err="1" smtClean="0"/>
              <a:t>Tiguan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75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980806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chodec vlevo mezi vozidly,</a:t>
            </a:r>
          </a:p>
          <a:p>
            <a:r>
              <a:rPr lang="cs-CZ" baseline="0" dirty="0" smtClean="0"/>
              <a:t>halogeny Škoda Octavia II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76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718046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shodný chodec</a:t>
            </a:r>
            <a:r>
              <a:rPr lang="cs-CZ" baseline="0" dirty="0" smtClean="0"/>
              <a:t> v černém,</a:t>
            </a:r>
          </a:p>
          <a:p>
            <a:r>
              <a:rPr lang="cs-CZ" baseline="0" dirty="0" smtClean="0"/>
              <a:t>ve dne viditelný poměrně dobře,</a:t>
            </a:r>
          </a:p>
          <a:p>
            <a:r>
              <a:rPr lang="cs-CZ" baseline="0" dirty="0" smtClean="0"/>
              <a:t>na tlumené světla není prakticky vůbec vidět,</a:t>
            </a:r>
          </a:p>
          <a:p>
            <a:r>
              <a:rPr lang="cs-CZ" baseline="0" dirty="0" smtClean="0"/>
              <a:t>na dálkové světla je vidět dříve,</a:t>
            </a:r>
          </a:p>
          <a:p>
            <a:r>
              <a:rPr lang="cs-CZ" baseline="0" dirty="0" smtClean="0"/>
              <a:t>s reflexním prvkem je vidět v dostatečném předstihu,</a:t>
            </a:r>
          </a:p>
          <a:p>
            <a:r>
              <a:rPr lang="cs-CZ" dirty="0" smtClean="0"/>
              <a:t>Škoda</a:t>
            </a:r>
            <a:r>
              <a:rPr lang="cs-CZ" baseline="0" dirty="0" smtClean="0"/>
              <a:t> </a:t>
            </a:r>
            <a:r>
              <a:rPr lang="cs-CZ" baseline="0" dirty="0" err="1" smtClean="0"/>
              <a:t>Yeti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78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65513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ležec</a:t>
            </a:r>
            <a:r>
              <a:rPr lang="cs-CZ" dirty="0" smtClean="0"/>
              <a:t> na vozovce, reálný </a:t>
            </a:r>
            <a:r>
              <a:rPr lang="cs-CZ" dirty="0" err="1" smtClean="0"/>
              <a:t>ležec</a:t>
            </a:r>
            <a:r>
              <a:rPr lang="cs-CZ" dirty="0" smtClean="0"/>
              <a:t> střet s vozidlem nepřežil,</a:t>
            </a:r>
          </a:p>
          <a:p>
            <a:r>
              <a:rPr lang="cs-CZ" dirty="0" smtClean="0"/>
              <a:t>adaptivní xenony</a:t>
            </a:r>
            <a:r>
              <a:rPr lang="cs-CZ" baseline="0" dirty="0" smtClean="0"/>
              <a:t> Škoda </a:t>
            </a:r>
            <a:r>
              <a:rPr lang="cs-CZ" baseline="0" dirty="0" err="1" smtClean="0"/>
              <a:t>Yeti</a:t>
            </a:r>
            <a:r>
              <a:rPr lang="cs-CZ" baseline="0" dirty="0" smtClean="0"/>
              <a:t> II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80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310273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zajíc vpravo,</a:t>
            </a:r>
          </a:p>
          <a:p>
            <a:r>
              <a:rPr lang="cs-CZ" dirty="0" smtClean="0"/>
              <a:t>xenony</a:t>
            </a:r>
            <a:r>
              <a:rPr lang="cs-CZ" baseline="0" dirty="0" smtClean="0"/>
              <a:t> Škoda </a:t>
            </a:r>
            <a:r>
              <a:rPr lang="cs-CZ" baseline="0" dirty="0" err="1" smtClean="0"/>
              <a:t>Yeti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82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7686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868900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srna vpravo mezi </a:t>
            </a:r>
            <a:r>
              <a:rPr lang="cs-CZ" dirty="0" err="1" smtClean="0"/>
              <a:t>značkama</a:t>
            </a:r>
            <a:r>
              <a:rPr lang="cs-CZ" dirty="0" smtClean="0"/>
              <a:t>,</a:t>
            </a:r>
          </a:p>
          <a:p>
            <a:r>
              <a:rPr lang="cs-CZ" dirty="0" smtClean="0"/>
              <a:t>dálkové halogeny Škoda </a:t>
            </a:r>
            <a:r>
              <a:rPr lang="cs-CZ" dirty="0" err="1" smtClean="0"/>
              <a:t>Yeti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83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338881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ježek,</a:t>
            </a:r>
          </a:p>
          <a:p>
            <a:r>
              <a:rPr lang="cs-CZ" dirty="0" smtClean="0"/>
              <a:t>xenony Škoda </a:t>
            </a:r>
            <a:r>
              <a:rPr lang="cs-CZ" dirty="0" err="1" smtClean="0"/>
              <a:t>Yeti</a:t>
            </a: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84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731970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vzorný</a:t>
            </a:r>
            <a:r>
              <a:rPr lang="cs-CZ" baseline="0" dirty="0" smtClean="0"/>
              <a:t> zajíček na přechodu,</a:t>
            </a:r>
          </a:p>
          <a:p>
            <a:r>
              <a:rPr lang="cs-CZ" baseline="0" dirty="0" smtClean="0"/>
              <a:t>halogeny Škoda </a:t>
            </a:r>
            <a:r>
              <a:rPr lang="cs-CZ" baseline="0" dirty="0" err="1" smtClean="0"/>
              <a:t>Yeti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85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267290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srna vpravo,</a:t>
            </a:r>
          </a:p>
          <a:p>
            <a:r>
              <a:rPr lang="cs-CZ" dirty="0" smtClean="0"/>
              <a:t>xenony</a:t>
            </a:r>
            <a:r>
              <a:rPr lang="cs-CZ" baseline="0" dirty="0" smtClean="0"/>
              <a:t> Škoda </a:t>
            </a:r>
            <a:r>
              <a:rPr lang="cs-CZ" baseline="0" dirty="0" err="1" smtClean="0"/>
              <a:t>Yeti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86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50957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zajíc</a:t>
            </a:r>
            <a:r>
              <a:rPr lang="cs-CZ" baseline="0" dirty="0" smtClean="0"/>
              <a:t> v levém pruhu,</a:t>
            </a:r>
          </a:p>
          <a:p>
            <a:r>
              <a:rPr lang="cs-CZ" baseline="0" dirty="0" smtClean="0"/>
              <a:t>xenony Škoda </a:t>
            </a:r>
            <a:r>
              <a:rPr lang="cs-CZ" baseline="0" dirty="0" err="1" smtClean="0"/>
              <a:t>Yeti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87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94926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přebíhající </a:t>
            </a:r>
          </a:p>
          <a:p>
            <a:r>
              <a:rPr lang="cs-CZ" dirty="0" smtClean="0"/>
              <a:t>srna zleva doprava</a:t>
            </a:r>
          </a:p>
          <a:p>
            <a:r>
              <a:rPr lang="cs-CZ" dirty="0" smtClean="0"/>
              <a:t>Xenony Škoda </a:t>
            </a:r>
            <a:r>
              <a:rPr lang="cs-CZ" dirty="0" err="1" smtClean="0"/>
              <a:t>Yeti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88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044303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za deště na dálnici, měl</a:t>
            </a:r>
            <a:r>
              <a:rPr lang="cs-CZ" baseline="0" dirty="0" smtClean="0"/>
              <a:t> sjeté pneumatiky a dostal patrně smyk.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90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187426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navíc</a:t>
            </a:r>
            <a:r>
              <a:rPr lang="cs-CZ" baseline="0" dirty="0" smtClean="0"/>
              <a:t> se nepřipoutal, nárazem proletěl přes vozidlo ven, kde jej druhé vozidlo ještě přejelo. Řidiče našli po cca 15 minutách od svodidly vpravo.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91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33558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oslňující světelná</a:t>
            </a:r>
            <a:r>
              <a:rPr lang="cs-CZ" baseline="0" dirty="0" smtClean="0"/>
              <a:t> </a:t>
            </a:r>
            <a:r>
              <a:rPr lang="cs-CZ" dirty="0" smtClean="0"/>
              <a:t>reklama,</a:t>
            </a:r>
          </a:p>
          <a:p>
            <a:r>
              <a:rPr lang="cs-CZ" dirty="0" smtClean="0"/>
              <a:t>adaptivní xenony VW </a:t>
            </a:r>
            <a:r>
              <a:rPr lang="cs-CZ" dirty="0" err="1" smtClean="0"/>
              <a:t>Tiguan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93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201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Shodné místo nafoceno ve dne a v noci za zhoršených</a:t>
            </a:r>
            <a:r>
              <a:rPr lang="cs-CZ" baseline="0" dirty="0" smtClean="0"/>
              <a:t> podmínek.</a:t>
            </a:r>
          </a:p>
          <a:p>
            <a:r>
              <a:rPr lang="cs-CZ" baseline="0" dirty="0" smtClean="0"/>
              <a:t>Ve dne jasně viditelný konec cesty a odbočka doprava.</a:t>
            </a:r>
          </a:p>
          <a:p>
            <a:r>
              <a:rPr lang="cs-CZ" baseline="0" dirty="0" smtClean="0"/>
              <a:t>V noci prakticky nic viditelného.</a:t>
            </a:r>
          </a:p>
          <a:p>
            <a:r>
              <a:rPr lang="cs-CZ" baseline="0" dirty="0" smtClean="0"/>
              <a:t>halogeny Škoda Octavia II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6489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8689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Chodec ve dne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09910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Chodec na stejném místě v noci</a:t>
            </a:r>
          </a:p>
          <a:p>
            <a:r>
              <a:rPr lang="cs-CZ" dirty="0" smtClean="0"/>
              <a:t>adaptivní xenony Škoda</a:t>
            </a:r>
            <a:r>
              <a:rPr lang="cs-CZ" baseline="0" dirty="0" smtClean="0"/>
              <a:t> Superb III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54FA7-0A7D-407A-8E8A-06855E19D991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4008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03172-79C0-47FA-A27D-2FB5A1896A19}" type="datetime1">
              <a:rPr lang="cs-CZ" smtClean="0"/>
              <a:t>5.12.2016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F805-60B8-4B3E-9980-94729E0541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947608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483D3-D1DD-4C95-9BC9-7465B5A45B27}" type="datetime1">
              <a:rPr lang="cs-CZ" smtClean="0"/>
              <a:t>5.12.2016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F805-60B8-4B3E-9980-94729E0541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201447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EF146-57C0-446A-B242-BA7CE092FF15}" type="datetime1">
              <a:rPr lang="cs-CZ" smtClean="0"/>
              <a:t>5.12.2016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F805-60B8-4B3E-9980-94729E0541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64553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DDACF-9FF7-4E16-9392-5FBF1BD89E6C}" type="datetime1">
              <a:rPr lang="cs-CZ" smtClean="0"/>
              <a:t>5.12.2016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F805-60B8-4B3E-9980-94729E0541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255056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A4095-4B39-4D91-9583-3E8996412D77}" type="datetime1">
              <a:rPr lang="cs-CZ" smtClean="0"/>
              <a:t>5.12.2016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F805-60B8-4B3E-9980-94729E0541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391112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ADE73-6C5F-4FEE-A227-50FF858862FF}" type="datetime1">
              <a:rPr lang="cs-CZ" smtClean="0"/>
              <a:t>5.12.2016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F805-60B8-4B3E-9980-94729E0541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690409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0ED98-3AF7-4EBD-A5D8-689AC95AEF03}" type="datetime1">
              <a:rPr lang="cs-CZ" smtClean="0"/>
              <a:t>5.12.2016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F805-60B8-4B3E-9980-94729E0541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768899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99DB1-FD60-4DDD-9FC3-6075549FCFA0}" type="datetime1">
              <a:rPr lang="cs-CZ" smtClean="0"/>
              <a:t>5.12.2016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F805-60B8-4B3E-9980-94729E0541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0314443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3AEA6-7168-4EBC-AFA0-5E55F8AAECAD}" type="datetime1">
              <a:rPr lang="cs-CZ" smtClean="0"/>
              <a:t>5.12.2016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F805-60B8-4B3E-9980-94729E0541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197873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C4FFF-574A-4D3D-88A9-F189AD099CCF}" type="datetime1">
              <a:rPr lang="cs-CZ" smtClean="0"/>
              <a:t>5.12.2016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F805-60B8-4B3E-9980-94729E0541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849837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8B1FF-87CC-4159-9CF9-BA02B621769B}" type="datetime1">
              <a:rPr lang="cs-CZ" smtClean="0"/>
              <a:t>5.12.2016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F805-60B8-4B3E-9980-94729E0541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920758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01547"/>
            </a:gs>
            <a:gs pos="9000">
              <a:schemeClr val="accent1">
                <a:tint val="44500"/>
                <a:satMod val="160000"/>
              </a:schemeClr>
            </a:gs>
            <a:gs pos="24000">
              <a:schemeClr val="bg1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D18DD-92D5-4323-8B3C-484522EB31B6}" type="datetime1">
              <a:rPr lang="cs-CZ" smtClean="0"/>
              <a:t>5.12.2016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4F805-60B8-4B3E-9980-94729E0541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888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SyappTXi0H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FxJ4pBTB2Y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LVqPF05-xMs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6am4qWRSUo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_AXOzHsnqYA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QOEIBKTn-zM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aam4ug5ZnkQ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6cSwZVDd3fc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LG3Tag-sabY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PqEzX3RhUg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2JphBMstKg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praSqvQm044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qtH3lXsppIQ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Br1PmxbcWXM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_NIXqc6170s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o77j0LDLW8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L2E8OJWaQGM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1dypwbAeoT8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mX425r9Sds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CLp5IeceKc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oeWgIzodj4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BX6VZjgZak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_TeFMrurOoY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gnZo0CyQlU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TujephUWhAA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9PXdnPY-BnU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OL-bjWy_pms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1628800"/>
            <a:ext cx="9144000" cy="2043658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rgbClr val="201547"/>
                </a:solidFill>
                <a:latin typeface="Vafle VUT" panose="02000506030000020004" pitchFamily="2" charset="2"/>
              </a:rPr>
              <a:t>Jízda za viditelnosti snížené tmou</a:t>
            </a:r>
            <a:endParaRPr lang="cs-CZ" b="1" dirty="0">
              <a:solidFill>
                <a:srgbClr val="201547"/>
              </a:solidFill>
              <a:latin typeface="Vafle VUT" panose="02000506030000020004" pitchFamily="2" charset="2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3933056"/>
            <a:ext cx="9144000" cy="1008112"/>
          </a:xfrm>
        </p:spPr>
        <p:txBody>
          <a:bodyPr>
            <a:normAutofit fontScale="25000" lnSpcReduction="20000"/>
          </a:bodyPr>
          <a:lstStyle/>
          <a:p>
            <a:endParaRPr lang="cs-CZ" dirty="0" smtClean="0">
              <a:solidFill>
                <a:schemeClr val="tx1"/>
              </a:solidFill>
            </a:endParaRPr>
          </a:p>
          <a:p>
            <a:r>
              <a:rPr lang="cs-CZ" sz="8400" b="1" dirty="0" smtClean="0">
                <a:solidFill>
                  <a:srgbClr val="E4002B"/>
                </a:solidFill>
              </a:rPr>
              <a:t>Robert </a:t>
            </a:r>
            <a:r>
              <a:rPr lang="cs-CZ" sz="8400" b="1" dirty="0" err="1" smtClean="0">
                <a:solidFill>
                  <a:srgbClr val="E4002B"/>
                </a:solidFill>
              </a:rPr>
              <a:t>Kledus</a:t>
            </a:r>
            <a:r>
              <a:rPr lang="cs-CZ" sz="8400" b="1" dirty="0" smtClean="0">
                <a:solidFill>
                  <a:srgbClr val="E4002B"/>
                </a:solidFill>
              </a:rPr>
              <a:t>, Aleš Vémola, Marek Semela, Albert Bradáč,</a:t>
            </a:r>
          </a:p>
          <a:p>
            <a:r>
              <a:rPr lang="cs-CZ" sz="8400" b="1" dirty="0" smtClean="0">
                <a:solidFill>
                  <a:srgbClr val="E4002B"/>
                </a:solidFill>
              </a:rPr>
              <a:t>Martin Bilík</a:t>
            </a:r>
          </a:p>
          <a:p>
            <a:endParaRPr lang="cs-CZ" sz="2000" dirty="0" smtClean="0"/>
          </a:p>
          <a:p>
            <a:endParaRPr lang="cs-CZ" sz="2000" dirty="0"/>
          </a:p>
        </p:txBody>
      </p:sp>
      <p:pic>
        <p:nvPicPr>
          <p:cNvPr id="1026" name="Picture 2" descr="Y:\Nový vizuální styl\nová loga\ÚSI\1-zakladni\CZ\PNG\USI_barevne_RGB_CZ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42876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1937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F805-60B8-4B3E-9980-94729E05417C}" type="slidenum">
              <a:rPr lang="cs-CZ" smtClean="0"/>
              <a:t>10</a:t>
            </a:fld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689" y="720000"/>
            <a:ext cx="9180000" cy="616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Rozpoznatelnost chodce ve dne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689437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F805-60B8-4B3E-9980-94729E05417C}" type="slidenum">
              <a:rPr lang="cs-CZ" smtClean="0"/>
              <a:t>11</a:t>
            </a:fld>
            <a:endParaRPr lang="cs-CZ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719999"/>
            <a:ext cx="9144000" cy="6193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Rozpoznatelnost chodce v noci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4025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Rozpoznatelnost chodce v noci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67544" y="2924944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rgbClr val="FFFF00"/>
                </a:solidFill>
                <a:hlinkClick r:id="rId3"/>
              </a:rPr>
              <a:t>https://</a:t>
            </a:r>
            <a:r>
              <a:rPr lang="cs-CZ" sz="4400" dirty="0" smtClean="0">
                <a:solidFill>
                  <a:srgbClr val="FFFF00"/>
                </a:solidFill>
                <a:hlinkClick r:id="rId3"/>
              </a:rPr>
              <a:t>youtu.be/SyappTXi0HE</a:t>
            </a:r>
            <a:endParaRPr lang="cs-CZ" sz="44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760640"/>
          </a:xfrm>
          <a:ln>
            <a:noFill/>
          </a:ln>
        </p:spPr>
        <p:txBody>
          <a:bodyPr>
            <a:normAutofit/>
          </a:bodyPr>
          <a:lstStyle/>
          <a:p>
            <a:pPr algn="just"/>
            <a:r>
              <a:rPr lang="cs-CZ" sz="2800" b="1" dirty="0" smtClean="0">
                <a:solidFill>
                  <a:srgbClr val="201547"/>
                </a:solidFill>
                <a:latin typeface="Vafle Light VUT" pitchFamily="2" charset="2"/>
              </a:rPr>
              <a:t>omezení rozhledu</a:t>
            </a: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pevné překážky,</a:t>
            </a:r>
          </a:p>
          <a:p>
            <a:pPr lvl="2" algn="just"/>
            <a:r>
              <a:rPr lang="cs-CZ" sz="2000" dirty="0" smtClean="0">
                <a:latin typeface="Vafle Light VUT" pitchFamily="2" charset="2"/>
              </a:rPr>
              <a:t>sloupky vozidla, tvar komunikace a prvky v jejím okolí </a:t>
            </a: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stav atmosféry,</a:t>
            </a:r>
          </a:p>
          <a:p>
            <a:pPr lvl="2" algn="just"/>
            <a:r>
              <a:rPr lang="cs-CZ" sz="2000" dirty="0" smtClean="0">
                <a:latin typeface="Vafle Light VUT" pitchFamily="2" charset="2"/>
              </a:rPr>
              <a:t>déšť, mlha, smog, sněžení</a:t>
            </a: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světelné podmínky</a:t>
            </a:r>
          </a:p>
          <a:p>
            <a:pPr lvl="2" algn="just"/>
            <a:r>
              <a:rPr lang="cs-CZ" sz="2000" dirty="0" smtClean="0">
                <a:latin typeface="Vafle Light VUT" pitchFamily="2" charset="2"/>
              </a:rPr>
              <a:t>nedostatek / přebytek světla</a:t>
            </a:r>
          </a:p>
          <a:p>
            <a:pPr marL="0" indent="0" algn="just">
              <a:buNone/>
            </a:pPr>
            <a:endParaRPr lang="cs-CZ" sz="1200" b="1" dirty="0" smtClean="0">
              <a:solidFill>
                <a:srgbClr val="201547"/>
              </a:solidFill>
              <a:latin typeface="Vafle Light VUT" pitchFamily="2" charset="2"/>
            </a:endParaRPr>
          </a:p>
          <a:p>
            <a:pPr marL="457200" lvl="1" indent="0" algn="just">
              <a:buNone/>
            </a:pPr>
            <a:endParaRPr lang="cs-CZ" sz="1200" b="1" dirty="0">
              <a:solidFill>
                <a:srgbClr val="201547"/>
              </a:solidFill>
              <a:latin typeface="Vafle Light VUT" pitchFamily="2" charset="2"/>
            </a:endParaRPr>
          </a:p>
          <a:p>
            <a:pPr lvl="1" algn="just"/>
            <a:endParaRPr lang="cs-CZ" sz="2400" dirty="0" smtClean="0">
              <a:latin typeface="Vafle Light VUT" pitchFamily="2" charset="2"/>
            </a:endParaRP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Rozhled řidiče při jízdě v noci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359586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F805-60B8-4B3E-9980-94729E05417C}" type="slidenum">
              <a:rPr lang="cs-CZ" smtClean="0"/>
              <a:t>14</a:t>
            </a:fld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" y="720000"/>
            <a:ext cx="9142053" cy="6126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O</a:t>
            </a:r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mezení rozhledu za tmy a mlhy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58912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F805-60B8-4B3E-9980-94729E05417C}" type="slidenum">
              <a:rPr lang="cs-CZ" smtClean="0"/>
              <a:t>15</a:t>
            </a:fld>
            <a:endParaRPr lang="cs-CZ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O</a:t>
            </a:r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mezení rozhledu za tmy, mlhy a přebytku světla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92696"/>
            <a:ext cx="9144000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81632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O</a:t>
            </a:r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mezení rozhledu vlivem osvětlení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67544" y="2924944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rgbClr val="FFFF00"/>
                </a:solidFill>
                <a:hlinkClick r:id="rId3"/>
              </a:rPr>
              <a:t>https://</a:t>
            </a:r>
            <a:r>
              <a:rPr lang="cs-CZ" sz="4400" dirty="0" smtClean="0">
                <a:solidFill>
                  <a:srgbClr val="FFFF00"/>
                </a:solidFill>
                <a:hlinkClick r:id="rId3"/>
              </a:rPr>
              <a:t>youtu.be/RFxJ4pBTB2Y</a:t>
            </a:r>
            <a:endParaRPr lang="cs-CZ" sz="44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4729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760640"/>
          </a:xfrm>
          <a:ln>
            <a:noFill/>
          </a:ln>
        </p:spPr>
        <p:txBody>
          <a:bodyPr>
            <a:normAutofit/>
          </a:bodyPr>
          <a:lstStyle/>
          <a:p>
            <a:pPr algn="just"/>
            <a:r>
              <a:rPr lang="cs-CZ" sz="2800" b="1" dirty="0" smtClean="0">
                <a:solidFill>
                  <a:srgbClr val="898D8D"/>
                </a:solidFill>
                <a:latin typeface="Vafle Light VUT" pitchFamily="2" charset="2"/>
              </a:rPr>
              <a:t>omezení rozhledu</a:t>
            </a:r>
          </a:p>
          <a:p>
            <a:pPr lvl="1" algn="just"/>
            <a:r>
              <a:rPr lang="cs-CZ" sz="2400" dirty="0" smtClean="0">
                <a:solidFill>
                  <a:srgbClr val="898D8D"/>
                </a:solidFill>
                <a:latin typeface="Vafle Light VUT" pitchFamily="2" charset="2"/>
              </a:rPr>
              <a:t>pevné překážky, stav atmosféry, světelné podmínky</a:t>
            </a:r>
          </a:p>
          <a:p>
            <a:pPr marL="0" indent="0" algn="just">
              <a:buNone/>
            </a:pPr>
            <a:endParaRPr lang="cs-CZ" sz="1200" b="1" dirty="0" smtClean="0">
              <a:solidFill>
                <a:srgbClr val="201547"/>
              </a:solidFill>
              <a:latin typeface="Vafle Light VUT" pitchFamily="2" charset="2"/>
            </a:endParaRPr>
          </a:p>
          <a:p>
            <a:pPr algn="just"/>
            <a:r>
              <a:rPr lang="cs-CZ" sz="2800" b="1" dirty="0" smtClean="0">
                <a:solidFill>
                  <a:srgbClr val="201547"/>
                </a:solidFill>
                <a:latin typeface="Vafle Light VUT" pitchFamily="2" charset="2"/>
              </a:rPr>
              <a:t>zlepšení rozhledu</a:t>
            </a: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objekty s vlastním osvětlením </a:t>
            </a:r>
          </a:p>
          <a:p>
            <a:pPr marL="457200" lvl="1" indent="0" algn="just">
              <a:buNone/>
            </a:pPr>
            <a:endParaRPr lang="cs-CZ" sz="1200" b="1" dirty="0">
              <a:solidFill>
                <a:srgbClr val="201547"/>
              </a:solidFill>
              <a:latin typeface="Vafle Light VUT" pitchFamily="2" charset="2"/>
            </a:endParaRPr>
          </a:p>
          <a:p>
            <a:pPr lvl="1" algn="just"/>
            <a:endParaRPr lang="cs-CZ" sz="2400" dirty="0" smtClean="0">
              <a:latin typeface="Vafle Light VUT" pitchFamily="2" charset="2"/>
            </a:endParaRP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Rozhled řidiče při jízdě v noci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424065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F805-60B8-4B3E-9980-94729E05417C}" type="slidenum">
              <a:rPr lang="cs-CZ" smtClean="0"/>
              <a:t>18</a:t>
            </a:fld>
            <a:endParaRPr lang="cs-CZ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Rozhled na cyklisty ve dne ze vzdálenosti 200m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pic>
        <p:nvPicPr>
          <p:cNvPr id="3074" name="Picture 2" descr="G:\DCIM\111D7000\DSC_2239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720000"/>
            <a:ext cx="9144001" cy="613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DCIM\111D7000\DSC_2241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60081" y="3574256"/>
            <a:ext cx="69058" cy="12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ál 8"/>
          <p:cNvSpPr/>
          <p:nvPr/>
        </p:nvSpPr>
        <p:spPr>
          <a:xfrm>
            <a:off x="4716016" y="3214216"/>
            <a:ext cx="216024" cy="720080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4386598" y="3214216"/>
            <a:ext cx="216024" cy="720080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0058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F805-60B8-4B3E-9980-94729E05417C}" type="slidenum">
              <a:rPr lang="cs-CZ" smtClean="0"/>
              <a:t>19</a:t>
            </a:fld>
            <a:endParaRPr lang="cs-CZ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Rozhled na cyklisty v noci ze vzdálenosti 200m</a:t>
            </a:r>
            <a:endParaRPr lang="cs-CZ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pic>
        <p:nvPicPr>
          <p:cNvPr id="1026" name="Picture 2" descr="G:\DCIM\111D7000\DSC_220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20000"/>
            <a:ext cx="9180000" cy="613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ál 1"/>
          <p:cNvSpPr/>
          <p:nvPr/>
        </p:nvSpPr>
        <p:spPr>
          <a:xfrm>
            <a:off x="4716016" y="3284984"/>
            <a:ext cx="432048" cy="720080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27984" y="3573016"/>
            <a:ext cx="72008" cy="14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ál 7"/>
          <p:cNvSpPr/>
          <p:nvPr/>
        </p:nvSpPr>
        <p:spPr>
          <a:xfrm>
            <a:off x="4247964" y="3284984"/>
            <a:ext cx="432048" cy="720080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617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340768"/>
            <a:ext cx="8856984" cy="4525963"/>
          </a:xfrm>
        </p:spPr>
        <p:txBody>
          <a:bodyPr>
            <a:normAutofit/>
          </a:bodyPr>
          <a:lstStyle/>
          <a:p>
            <a:pPr algn="just"/>
            <a:r>
              <a:rPr lang="cs-CZ" sz="2800" b="1" dirty="0" smtClean="0">
                <a:solidFill>
                  <a:srgbClr val="201547"/>
                </a:solidFill>
                <a:latin typeface="Vafle Light VUT" pitchFamily="2" charset="2"/>
              </a:rPr>
              <a:t>Úvod</a:t>
            </a:r>
          </a:p>
          <a:p>
            <a:pPr algn="just"/>
            <a:endParaRPr lang="cs-CZ" sz="1300" b="1" dirty="0" smtClean="0">
              <a:solidFill>
                <a:srgbClr val="201547"/>
              </a:solidFill>
              <a:latin typeface="Vafle Light VUT" pitchFamily="2" charset="2"/>
            </a:endParaRPr>
          </a:p>
          <a:p>
            <a:pPr algn="just"/>
            <a:r>
              <a:rPr lang="cs-CZ" sz="2800" b="1" dirty="0" smtClean="0">
                <a:solidFill>
                  <a:srgbClr val="201547"/>
                </a:solidFill>
                <a:latin typeface="Vafle Light VUT" pitchFamily="2" charset="2"/>
              </a:rPr>
              <a:t>Rozhled řidiče při jízdě v noci</a:t>
            </a:r>
          </a:p>
          <a:p>
            <a:pPr algn="just"/>
            <a:endParaRPr lang="cs-CZ" sz="1300" b="1" dirty="0" smtClean="0">
              <a:solidFill>
                <a:srgbClr val="201547"/>
              </a:solidFill>
              <a:latin typeface="Vafle Light VUT" pitchFamily="2" charset="2"/>
            </a:endParaRPr>
          </a:p>
          <a:p>
            <a:pPr algn="just"/>
            <a:r>
              <a:rPr lang="cs-CZ" sz="2800" b="1" dirty="0" smtClean="0">
                <a:solidFill>
                  <a:srgbClr val="201547"/>
                </a:solidFill>
                <a:latin typeface="Vafle Light VUT" pitchFamily="2" charset="2"/>
              </a:rPr>
              <a:t>Zrakové vnímání</a:t>
            </a:r>
          </a:p>
          <a:p>
            <a:pPr algn="just"/>
            <a:endParaRPr lang="cs-CZ" sz="1200" b="1" dirty="0" smtClean="0">
              <a:solidFill>
                <a:srgbClr val="201547"/>
              </a:solidFill>
              <a:latin typeface="Vafle Light VUT" pitchFamily="2" charset="2"/>
            </a:endParaRPr>
          </a:p>
          <a:p>
            <a:pPr algn="just"/>
            <a:r>
              <a:rPr lang="cs-CZ" sz="2800" b="1" dirty="0" smtClean="0">
                <a:solidFill>
                  <a:srgbClr val="201547"/>
                </a:solidFill>
                <a:latin typeface="Vafle Light VUT" pitchFamily="2" charset="2"/>
              </a:rPr>
              <a:t>Rychlost přiměřená rozhledu při jízdě v noci</a:t>
            </a:r>
          </a:p>
          <a:p>
            <a:pPr algn="just"/>
            <a:endParaRPr lang="cs-CZ" sz="1200" b="1" dirty="0" smtClean="0">
              <a:solidFill>
                <a:srgbClr val="201547"/>
              </a:solidFill>
              <a:latin typeface="Vafle Light VUT" pitchFamily="2" charset="2"/>
            </a:endParaRPr>
          </a:p>
          <a:p>
            <a:pPr algn="just"/>
            <a:r>
              <a:rPr lang="cs-CZ" sz="2800" b="1" dirty="0" smtClean="0">
                <a:solidFill>
                  <a:srgbClr val="201547"/>
                </a:solidFill>
                <a:latin typeface="Vafle Light VUT" pitchFamily="2" charset="2"/>
              </a:rPr>
              <a:t>Péče o vozidlo a aktivní bezpečnost</a:t>
            </a:r>
          </a:p>
          <a:p>
            <a:pPr algn="just"/>
            <a:endParaRPr lang="cs-CZ" sz="1200" b="1" dirty="0" smtClean="0">
              <a:solidFill>
                <a:srgbClr val="201547"/>
              </a:solidFill>
              <a:latin typeface="Vafle Light VUT" pitchFamily="2" charset="2"/>
            </a:endParaRPr>
          </a:p>
          <a:p>
            <a:pPr algn="just"/>
            <a:r>
              <a:rPr lang="cs-CZ" sz="2800" b="1" dirty="0" smtClean="0">
                <a:solidFill>
                  <a:srgbClr val="201547"/>
                </a:solidFill>
                <a:latin typeface="Vafle Light VUT" pitchFamily="2" charset="2"/>
              </a:rPr>
              <a:t>Zásady pro jízdu v noci</a:t>
            </a:r>
            <a:endParaRPr lang="cs-CZ" sz="2800" b="1" dirty="0">
              <a:solidFill>
                <a:srgbClr val="201547"/>
              </a:solidFill>
              <a:latin typeface="Vafle Light VUT" pitchFamily="2" charset="2"/>
            </a:endParaRP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Obsah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248017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01547"/>
            </a:gs>
            <a:gs pos="9000">
              <a:schemeClr val="accent1">
                <a:tint val="44500"/>
                <a:satMod val="160000"/>
              </a:schemeClr>
            </a:gs>
            <a:gs pos="24000">
              <a:schemeClr val="bg1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Průjezd kolem cyklisty ve dne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67544" y="2924944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rgbClr val="FFFF00"/>
                </a:solidFill>
                <a:hlinkClick r:id="rId3"/>
              </a:rPr>
              <a:t>https://</a:t>
            </a:r>
            <a:r>
              <a:rPr lang="cs-CZ" sz="4400" dirty="0" smtClean="0">
                <a:solidFill>
                  <a:srgbClr val="FFFF00"/>
                </a:solidFill>
                <a:hlinkClick r:id="rId3"/>
              </a:rPr>
              <a:t>youtu.be/LVqPF05-xMs</a:t>
            </a:r>
            <a:endParaRPr lang="cs-CZ" sz="44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6007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Průjezd kolem cyklisty v noci – potkávací světla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67544" y="2924944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rgbClr val="FFFF00"/>
                </a:solidFill>
                <a:hlinkClick r:id="rId3"/>
              </a:rPr>
              <a:t>https://</a:t>
            </a:r>
            <a:r>
              <a:rPr lang="cs-CZ" sz="4400" dirty="0" smtClean="0">
                <a:solidFill>
                  <a:srgbClr val="FFFF00"/>
                </a:solidFill>
                <a:hlinkClick r:id="rId3"/>
              </a:rPr>
              <a:t>youtu.be/Y6am4qWRSUo</a:t>
            </a:r>
            <a:endParaRPr lang="cs-CZ" sz="44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6557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Průjezd kolem cyklisty v noci – dálková světla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67544" y="2924944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rgbClr val="FFFF00"/>
                </a:solidFill>
                <a:hlinkClick r:id="rId3"/>
              </a:rPr>
              <a:t>https://youtu.be/_</a:t>
            </a:r>
            <a:r>
              <a:rPr lang="cs-CZ" sz="4400" dirty="0" smtClean="0">
                <a:solidFill>
                  <a:srgbClr val="FFFF00"/>
                </a:solidFill>
                <a:hlinkClick r:id="rId3"/>
              </a:rPr>
              <a:t>AXOzHsnqYA</a:t>
            </a:r>
            <a:endParaRPr lang="cs-CZ" sz="44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16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01547"/>
            </a:gs>
            <a:gs pos="9000">
              <a:schemeClr val="accent1">
                <a:tint val="44500"/>
                <a:satMod val="160000"/>
              </a:schemeClr>
            </a:gs>
            <a:gs pos="24000">
              <a:schemeClr val="bg1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Průjezd kolem cyklisty ve dne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67544" y="2924944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rgbClr val="FFFF00"/>
                </a:solidFill>
                <a:hlinkClick r:id="rId3"/>
              </a:rPr>
              <a:t>https://</a:t>
            </a:r>
            <a:r>
              <a:rPr lang="cs-CZ" sz="4400" dirty="0" smtClean="0">
                <a:solidFill>
                  <a:srgbClr val="FFFF00"/>
                </a:solidFill>
                <a:hlinkClick r:id="rId3"/>
              </a:rPr>
              <a:t>youtu.be/QOEIBKTn-zM</a:t>
            </a:r>
            <a:endParaRPr lang="cs-CZ" sz="44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095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Průjezd kolem cyklisty v noci – potkávací světla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67544" y="2924944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rgbClr val="FFFF00"/>
                </a:solidFill>
                <a:hlinkClick r:id="rId3"/>
              </a:rPr>
              <a:t>https://</a:t>
            </a:r>
            <a:r>
              <a:rPr lang="cs-CZ" sz="4400" dirty="0" smtClean="0">
                <a:solidFill>
                  <a:srgbClr val="FFFF00"/>
                </a:solidFill>
                <a:hlinkClick r:id="rId3"/>
              </a:rPr>
              <a:t>youtu.be/aam4ug5ZnkQ</a:t>
            </a:r>
            <a:endParaRPr lang="cs-CZ" sz="44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15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760640"/>
          </a:xfrm>
          <a:ln>
            <a:noFill/>
          </a:ln>
        </p:spPr>
        <p:txBody>
          <a:bodyPr>
            <a:normAutofit/>
          </a:bodyPr>
          <a:lstStyle/>
          <a:p>
            <a:pPr algn="just"/>
            <a:r>
              <a:rPr lang="cs-CZ" sz="2800" b="1" dirty="0" smtClean="0">
                <a:solidFill>
                  <a:srgbClr val="898D8D"/>
                </a:solidFill>
                <a:latin typeface="Vafle Light VUT" pitchFamily="2" charset="2"/>
              </a:rPr>
              <a:t>omezení rozhledu</a:t>
            </a:r>
          </a:p>
          <a:p>
            <a:pPr lvl="1" algn="just"/>
            <a:r>
              <a:rPr lang="cs-CZ" sz="2400" dirty="0" smtClean="0">
                <a:solidFill>
                  <a:srgbClr val="898D8D"/>
                </a:solidFill>
                <a:latin typeface="Vafle Light VUT" pitchFamily="2" charset="2"/>
              </a:rPr>
              <a:t>pevné překážky, stav atmosféry, světelné podmínky</a:t>
            </a:r>
          </a:p>
          <a:p>
            <a:pPr marL="0" indent="0" algn="just">
              <a:buNone/>
            </a:pPr>
            <a:endParaRPr lang="cs-CZ" sz="1200" b="1" dirty="0" smtClean="0">
              <a:solidFill>
                <a:srgbClr val="898D8D"/>
              </a:solidFill>
              <a:latin typeface="Vafle Light VUT" pitchFamily="2" charset="2"/>
            </a:endParaRPr>
          </a:p>
          <a:p>
            <a:pPr algn="just"/>
            <a:r>
              <a:rPr lang="cs-CZ" sz="2800" b="1" dirty="0" smtClean="0">
                <a:solidFill>
                  <a:srgbClr val="898D8D"/>
                </a:solidFill>
                <a:latin typeface="Vafle Light VUT" pitchFamily="2" charset="2"/>
              </a:rPr>
              <a:t>zlepšení rozhledu</a:t>
            </a:r>
          </a:p>
          <a:p>
            <a:pPr lvl="1" algn="just"/>
            <a:r>
              <a:rPr lang="cs-CZ" sz="2400" dirty="0" smtClean="0">
                <a:solidFill>
                  <a:srgbClr val="898D8D"/>
                </a:solidFill>
                <a:latin typeface="Vafle Light VUT" pitchFamily="2" charset="2"/>
              </a:rPr>
              <a:t>objekty s vlastním osvětlením </a:t>
            </a:r>
          </a:p>
          <a:p>
            <a:pPr marL="457200" lvl="1" indent="0" algn="just">
              <a:buNone/>
            </a:pPr>
            <a:endParaRPr lang="cs-CZ" sz="1200" b="1" dirty="0">
              <a:solidFill>
                <a:srgbClr val="201547"/>
              </a:solidFill>
              <a:latin typeface="Vafle Light VUT" pitchFamily="2" charset="2"/>
            </a:endParaRPr>
          </a:p>
          <a:p>
            <a:pPr algn="just"/>
            <a:r>
              <a:rPr lang="cs-CZ" sz="2800" b="1" dirty="0" smtClean="0">
                <a:solidFill>
                  <a:srgbClr val="201547"/>
                </a:solidFill>
                <a:latin typeface="Vafle Light VUT" pitchFamily="2" charset="2"/>
              </a:rPr>
              <a:t>osvětlená vozovka s veřejným osvětlením</a:t>
            </a:r>
            <a:endParaRPr lang="cs-CZ" sz="2800" b="1" dirty="0">
              <a:solidFill>
                <a:srgbClr val="201547"/>
              </a:solidFill>
              <a:latin typeface="Vafle Light VUT" pitchFamily="2" charset="2"/>
            </a:endParaRP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povinnost používat potkávací světlomety</a:t>
            </a: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lampy osvětlují vozovku, ne však přiléhající okolí</a:t>
            </a:r>
            <a:endParaRPr lang="cs-CZ" sz="2400" dirty="0">
              <a:latin typeface="Vafle Light VUT" pitchFamily="2" charset="2"/>
            </a:endParaRPr>
          </a:p>
          <a:p>
            <a:pPr marL="0" indent="0" algn="just">
              <a:buNone/>
            </a:pPr>
            <a:endParaRPr lang="cs-CZ" sz="1200" b="1" dirty="0">
              <a:solidFill>
                <a:srgbClr val="201547"/>
              </a:solidFill>
              <a:latin typeface="Vafle Light VUT" pitchFamily="2" charset="2"/>
            </a:endParaRPr>
          </a:p>
          <a:p>
            <a:pPr lvl="1" algn="just"/>
            <a:endParaRPr lang="cs-CZ" sz="2400" dirty="0" smtClean="0">
              <a:latin typeface="Vafle Light VUT" pitchFamily="2" charset="2"/>
            </a:endParaRP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Rozhled řidiče při jízdě v noci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079140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F805-60B8-4B3E-9980-94729E05417C}" type="slidenum">
              <a:rPr lang="cs-CZ" smtClean="0"/>
              <a:t>26</a:t>
            </a:fld>
            <a:endParaRPr lang="cs-CZ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720000"/>
            <a:ext cx="4572000" cy="613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4008" y="720000"/>
            <a:ext cx="4519042" cy="613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Jednostranné a oboustranné osvětlení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357299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760640"/>
          </a:xfrm>
          <a:ln>
            <a:noFill/>
          </a:ln>
        </p:spPr>
        <p:txBody>
          <a:bodyPr>
            <a:normAutofit/>
          </a:bodyPr>
          <a:lstStyle/>
          <a:p>
            <a:pPr algn="just"/>
            <a:r>
              <a:rPr lang="cs-CZ" sz="2800" b="1" dirty="0" smtClean="0">
                <a:solidFill>
                  <a:srgbClr val="898D8D"/>
                </a:solidFill>
                <a:latin typeface="Vafle Light VUT" pitchFamily="2" charset="2"/>
              </a:rPr>
              <a:t>omezení rozhledu</a:t>
            </a:r>
          </a:p>
          <a:p>
            <a:pPr lvl="1" algn="just"/>
            <a:r>
              <a:rPr lang="cs-CZ" sz="2400" dirty="0" smtClean="0">
                <a:solidFill>
                  <a:srgbClr val="898D8D"/>
                </a:solidFill>
                <a:latin typeface="Vafle Light VUT" pitchFamily="2" charset="2"/>
              </a:rPr>
              <a:t>pevné překážky, světelné podmínky</a:t>
            </a:r>
          </a:p>
          <a:p>
            <a:pPr marL="0" indent="0" algn="just">
              <a:buNone/>
            </a:pPr>
            <a:endParaRPr lang="cs-CZ" sz="1200" b="1" dirty="0" smtClean="0">
              <a:solidFill>
                <a:srgbClr val="898D8D"/>
              </a:solidFill>
              <a:latin typeface="Vafle Light VUT" pitchFamily="2" charset="2"/>
            </a:endParaRPr>
          </a:p>
          <a:p>
            <a:pPr algn="just"/>
            <a:r>
              <a:rPr lang="cs-CZ" sz="2800" b="1" dirty="0" smtClean="0">
                <a:solidFill>
                  <a:srgbClr val="898D8D"/>
                </a:solidFill>
                <a:latin typeface="Vafle Light VUT" pitchFamily="2" charset="2"/>
              </a:rPr>
              <a:t>zlepšení rozhledu</a:t>
            </a:r>
          </a:p>
          <a:p>
            <a:pPr lvl="1" algn="just"/>
            <a:r>
              <a:rPr lang="cs-CZ" sz="2400" dirty="0" smtClean="0">
                <a:solidFill>
                  <a:srgbClr val="898D8D"/>
                </a:solidFill>
                <a:latin typeface="Vafle Light VUT" pitchFamily="2" charset="2"/>
              </a:rPr>
              <a:t>objekty s vlastním osvětlením </a:t>
            </a:r>
          </a:p>
          <a:p>
            <a:pPr marL="457200" lvl="1" indent="0" algn="just">
              <a:buNone/>
            </a:pPr>
            <a:endParaRPr lang="cs-CZ" sz="1200" b="1" dirty="0">
              <a:solidFill>
                <a:srgbClr val="898D8D"/>
              </a:solidFill>
              <a:latin typeface="Vafle Light VUT" pitchFamily="2" charset="2"/>
            </a:endParaRPr>
          </a:p>
          <a:p>
            <a:pPr algn="just"/>
            <a:r>
              <a:rPr lang="cs-CZ" sz="2800" b="1" dirty="0" smtClean="0">
                <a:solidFill>
                  <a:srgbClr val="898D8D"/>
                </a:solidFill>
                <a:latin typeface="Vafle Light VUT" pitchFamily="2" charset="2"/>
              </a:rPr>
              <a:t>osvětlená vozovka s veřejným osvětlením</a:t>
            </a:r>
            <a:endParaRPr lang="cs-CZ" sz="2800" b="1" dirty="0">
              <a:solidFill>
                <a:srgbClr val="898D8D"/>
              </a:solidFill>
              <a:latin typeface="Vafle Light VUT" pitchFamily="2" charset="2"/>
            </a:endParaRPr>
          </a:p>
          <a:p>
            <a:pPr lvl="1" algn="just"/>
            <a:r>
              <a:rPr lang="cs-CZ" sz="2400" dirty="0" smtClean="0">
                <a:solidFill>
                  <a:srgbClr val="898D8D"/>
                </a:solidFill>
                <a:latin typeface="Vafle Light VUT" pitchFamily="2" charset="2"/>
              </a:rPr>
              <a:t>povinnost používat potkávací světlomety</a:t>
            </a:r>
          </a:p>
          <a:p>
            <a:pPr lvl="1" algn="just"/>
            <a:r>
              <a:rPr lang="cs-CZ" sz="2400" dirty="0" smtClean="0">
                <a:solidFill>
                  <a:srgbClr val="898D8D"/>
                </a:solidFill>
                <a:latin typeface="Vafle Light VUT" pitchFamily="2" charset="2"/>
              </a:rPr>
              <a:t>lampy osvětlují vozovku, ne však přiléhající okolí</a:t>
            </a:r>
            <a:endParaRPr lang="cs-CZ" sz="2400" dirty="0">
              <a:solidFill>
                <a:srgbClr val="898D8D"/>
              </a:solidFill>
              <a:latin typeface="Vafle Light VUT" pitchFamily="2" charset="2"/>
            </a:endParaRPr>
          </a:p>
          <a:p>
            <a:pPr marL="0" indent="0" algn="just">
              <a:buNone/>
            </a:pPr>
            <a:endParaRPr lang="cs-CZ" sz="1200" b="1" dirty="0">
              <a:solidFill>
                <a:srgbClr val="201547"/>
              </a:solidFill>
              <a:latin typeface="Vafle Light VUT" pitchFamily="2" charset="2"/>
            </a:endParaRPr>
          </a:p>
          <a:p>
            <a:pPr algn="just"/>
            <a:r>
              <a:rPr lang="cs-CZ" sz="2800" b="1" dirty="0" smtClean="0">
                <a:solidFill>
                  <a:srgbClr val="201547"/>
                </a:solidFill>
                <a:latin typeface="Vafle Light VUT" pitchFamily="2" charset="2"/>
              </a:rPr>
              <a:t>neosvětlená vozovka</a:t>
            </a:r>
            <a:endParaRPr lang="cs-CZ" sz="2800" b="1" dirty="0">
              <a:solidFill>
                <a:srgbClr val="201547"/>
              </a:solidFill>
              <a:latin typeface="Vafle Light VUT" pitchFamily="2" charset="2"/>
            </a:endParaRP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osvětlení pouze světlomety vozidel</a:t>
            </a: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používat dálková světla, ale neoslňovat</a:t>
            </a:r>
            <a:endParaRPr lang="cs-CZ" sz="2400" dirty="0">
              <a:latin typeface="Vafle Light VUT" pitchFamily="2" charset="2"/>
            </a:endParaRPr>
          </a:p>
          <a:p>
            <a:pPr lvl="1" algn="just"/>
            <a:endParaRPr lang="cs-CZ" sz="2400" dirty="0" smtClean="0">
              <a:latin typeface="Vafle Light VUT" pitchFamily="2" charset="2"/>
            </a:endParaRP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Rozhled řidiče při jízdě v noci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96851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F805-60B8-4B3E-9980-94729E05417C}" type="slidenum">
              <a:rPr lang="cs-CZ" smtClean="0"/>
              <a:t>28</a:t>
            </a:fld>
            <a:endParaRPr lang="cs-CZ"/>
          </a:p>
        </p:txBody>
      </p:sp>
      <p:pic>
        <p:nvPicPr>
          <p:cNvPr id="7" name="Picture 108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961" y="720000"/>
            <a:ext cx="4499039" cy="61380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109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20000"/>
            <a:ext cx="4572000" cy="61380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Potkávací a dálkové světlomety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32153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Potkávací a dálkové světlomety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67544" y="2924944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rgbClr val="FFFF00"/>
                </a:solidFill>
                <a:hlinkClick r:id="rId3"/>
              </a:rPr>
              <a:t>https://</a:t>
            </a:r>
            <a:r>
              <a:rPr lang="cs-CZ" sz="4400" dirty="0" smtClean="0">
                <a:solidFill>
                  <a:srgbClr val="FFFF00"/>
                </a:solidFill>
                <a:hlinkClick r:id="rId3"/>
              </a:rPr>
              <a:t>youtu.be/6cSwZVDd3fc</a:t>
            </a:r>
            <a:endParaRPr lang="cs-CZ" sz="44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0158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760640"/>
          </a:xfrm>
          <a:ln>
            <a:noFill/>
          </a:ln>
        </p:spPr>
        <p:txBody>
          <a:bodyPr>
            <a:normAutofit/>
          </a:bodyPr>
          <a:lstStyle/>
          <a:p>
            <a:pPr algn="just"/>
            <a:r>
              <a:rPr lang="cs-CZ" sz="2800" b="1" dirty="0" smtClean="0">
                <a:solidFill>
                  <a:srgbClr val="201547"/>
                </a:solidFill>
                <a:latin typeface="Vafle Light VUT" pitchFamily="2" charset="2"/>
              </a:rPr>
              <a:t>Viditelnost je podstatně snížena tmou</a:t>
            </a: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nepřizpůsobení rychlosti jízdy </a:t>
            </a:r>
            <a:r>
              <a:rPr lang="en-US" sz="2400" dirty="0" smtClean="0">
                <a:solidFill>
                  <a:srgbClr val="E4002B"/>
                </a:solidFill>
                <a:latin typeface="Vafle Light VUT" pitchFamily="2" charset="2"/>
              </a:rPr>
              <a:t>=</a:t>
            </a:r>
            <a:r>
              <a:rPr lang="en-US" sz="2400" b="1" dirty="0" smtClean="0">
                <a:solidFill>
                  <a:srgbClr val="E4002B"/>
                </a:solidFill>
                <a:latin typeface="Vafle Light VUT" pitchFamily="2" charset="2"/>
              </a:rPr>
              <a:t>&gt;</a:t>
            </a:r>
            <a:r>
              <a:rPr lang="cs-CZ" sz="2400" dirty="0">
                <a:latin typeface="Vafle Light VUT" pitchFamily="2" charset="2"/>
              </a:rPr>
              <a:t> </a:t>
            </a:r>
            <a:r>
              <a:rPr lang="cs-CZ" sz="2400" dirty="0" smtClean="0">
                <a:latin typeface="Vafle Light VUT" pitchFamily="2" charset="2"/>
              </a:rPr>
              <a:t>zvýšení rizika dopravní nehody</a:t>
            </a:r>
          </a:p>
          <a:p>
            <a:pPr marL="0" indent="0" algn="just">
              <a:buNone/>
            </a:pPr>
            <a:endParaRPr lang="cs-CZ" sz="1200" b="1" dirty="0" smtClean="0">
              <a:solidFill>
                <a:srgbClr val="201547"/>
              </a:solidFill>
              <a:latin typeface="Vafle Light VUT" pitchFamily="2" charset="2"/>
            </a:endParaRPr>
          </a:p>
          <a:p>
            <a:pPr marL="457200" lvl="1" indent="0" algn="just">
              <a:buNone/>
            </a:pPr>
            <a:endParaRPr lang="cs-CZ" sz="1200" dirty="0" smtClean="0">
              <a:latin typeface="Vafle Light VUT" pitchFamily="2" charset="2"/>
            </a:endParaRPr>
          </a:p>
          <a:p>
            <a:pPr lvl="1" algn="just"/>
            <a:endParaRPr lang="cs-CZ" sz="2400" dirty="0" smtClean="0">
              <a:latin typeface="Vafle Light VUT" pitchFamily="2" charset="2"/>
            </a:endParaRP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Specifika jízdy v noci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910514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Oslnění protijedoucím vozidlem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67544" y="2924944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rgbClr val="FFFF00"/>
                </a:solidFill>
                <a:hlinkClick r:id="rId3"/>
              </a:rPr>
              <a:t>https://</a:t>
            </a:r>
            <a:r>
              <a:rPr lang="cs-CZ" sz="4400" dirty="0" smtClean="0">
                <a:solidFill>
                  <a:srgbClr val="FFFF00"/>
                </a:solidFill>
                <a:hlinkClick r:id="rId3"/>
              </a:rPr>
              <a:t>youtu.be/LG3Tag-sabY</a:t>
            </a:r>
            <a:endParaRPr lang="cs-CZ" sz="44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3919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Oslnění protijedoucím vozidlem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67544" y="2924944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rgbClr val="FFFF00"/>
                </a:solidFill>
                <a:hlinkClick r:id="rId3"/>
              </a:rPr>
              <a:t>https://</a:t>
            </a:r>
            <a:r>
              <a:rPr lang="cs-CZ" sz="4400" dirty="0" smtClean="0">
                <a:solidFill>
                  <a:srgbClr val="FFFF00"/>
                </a:solidFill>
                <a:hlinkClick r:id="rId3"/>
              </a:rPr>
              <a:t>youtu.be/gPqEzX3RhUg</a:t>
            </a:r>
            <a:endParaRPr lang="cs-CZ" sz="44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6970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760640"/>
          </a:xfrm>
          <a:ln>
            <a:noFill/>
          </a:ln>
        </p:spPr>
        <p:txBody>
          <a:bodyPr>
            <a:normAutofit/>
          </a:bodyPr>
          <a:lstStyle/>
          <a:p>
            <a:pPr algn="just"/>
            <a:r>
              <a:rPr lang="cs-CZ" sz="2800" b="1" dirty="0" smtClean="0">
                <a:solidFill>
                  <a:srgbClr val="201547"/>
                </a:solidFill>
                <a:latin typeface="Vafle Light VUT" pitchFamily="2" charset="2"/>
              </a:rPr>
              <a:t>vozovka osvětlená světlomety řízeného vozidla</a:t>
            </a: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dosvit potkávacích světlometů</a:t>
            </a:r>
          </a:p>
          <a:p>
            <a:pPr lvl="2" algn="just"/>
            <a:r>
              <a:rPr lang="cs-CZ" sz="2000" dirty="0" smtClean="0">
                <a:latin typeface="Vafle Light VUT" pitchFamily="2" charset="2"/>
              </a:rPr>
              <a:t>pravý okraj vozovky cca 70 metrů</a:t>
            </a:r>
          </a:p>
          <a:p>
            <a:pPr lvl="2" algn="just"/>
            <a:r>
              <a:rPr lang="cs-CZ" sz="2000" dirty="0" smtClean="0">
                <a:latin typeface="Vafle Light VUT" pitchFamily="2" charset="2"/>
              </a:rPr>
              <a:t>střed vozovky cca 50 metrů</a:t>
            </a: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dosvit dálkových světlometů</a:t>
            </a:r>
          </a:p>
          <a:p>
            <a:pPr lvl="2" algn="just"/>
            <a:r>
              <a:rPr lang="cs-CZ" sz="2000" dirty="0" smtClean="0">
                <a:latin typeface="Vafle Light VUT" pitchFamily="2" charset="2"/>
              </a:rPr>
              <a:t>běžně 150 metrů a více</a:t>
            </a:r>
            <a:endParaRPr lang="cs-CZ" sz="2000" dirty="0">
              <a:latin typeface="Vafle Light VUT" pitchFamily="2" charset="2"/>
            </a:endParaRP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osvětlení méně dokonalé proti osvětlení veřejnými lampami</a:t>
            </a:r>
            <a:endParaRPr lang="cs-CZ" sz="2000" dirty="0" smtClean="0">
              <a:latin typeface="Vafle Light VUT" pitchFamily="2" charset="2"/>
            </a:endParaRPr>
          </a:p>
          <a:p>
            <a:pPr marL="0" indent="0" algn="just">
              <a:buNone/>
            </a:pPr>
            <a:endParaRPr lang="cs-CZ" sz="1200" b="1" dirty="0" smtClean="0">
              <a:solidFill>
                <a:srgbClr val="201547"/>
              </a:solidFill>
              <a:latin typeface="Vafle Light VUT" pitchFamily="2" charset="2"/>
            </a:endParaRPr>
          </a:p>
          <a:p>
            <a:pPr marL="457200" lvl="1" indent="0" algn="just">
              <a:buNone/>
            </a:pPr>
            <a:endParaRPr lang="cs-CZ" sz="1200" b="1" dirty="0">
              <a:solidFill>
                <a:srgbClr val="201547"/>
              </a:solidFill>
              <a:latin typeface="Vafle Light VUT" pitchFamily="2" charset="2"/>
            </a:endParaRPr>
          </a:p>
          <a:p>
            <a:pPr lvl="1" algn="just"/>
            <a:endParaRPr lang="cs-CZ" sz="2400" dirty="0" smtClean="0">
              <a:latin typeface="Vafle Light VUT" pitchFamily="2" charset="2"/>
            </a:endParaRP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Rozhled řidiče při jízdě na neosvětlené vozovce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845462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F805-60B8-4B3E-9980-94729E05417C}" type="slidenum">
              <a:rPr lang="cs-CZ" smtClean="0"/>
              <a:t>33</a:t>
            </a:fld>
            <a:endParaRPr lang="cs-CZ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Dosvit moderních potkávacích světel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pic>
        <p:nvPicPr>
          <p:cNvPr id="2050" name="Picture 2" descr="C:\Users\M.Bilik\Desktop\Prezentace autoškoly\videa\DSC_220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20000"/>
            <a:ext cx="9180000" cy="613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8439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F805-60B8-4B3E-9980-94729E05417C}" type="slidenum">
              <a:rPr lang="cs-CZ" smtClean="0"/>
              <a:t>34</a:t>
            </a:fld>
            <a:endParaRPr lang="cs-CZ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Dosvit moderních dálkových světel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pic>
        <p:nvPicPr>
          <p:cNvPr id="1026" name="Picture 2" descr="C:\Users\M.Bilik\Desktop\Prezentace autoškoly\videa\DSC_220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00" y="720000"/>
            <a:ext cx="9180000" cy="613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78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760640"/>
          </a:xfrm>
          <a:ln>
            <a:noFill/>
          </a:ln>
        </p:spPr>
        <p:txBody>
          <a:bodyPr>
            <a:normAutofit lnSpcReduction="10000"/>
          </a:bodyPr>
          <a:lstStyle/>
          <a:p>
            <a:pPr algn="just"/>
            <a:r>
              <a:rPr lang="cs-CZ" sz="2800" b="1" dirty="0" smtClean="0">
                <a:solidFill>
                  <a:srgbClr val="898D8D"/>
                </a:solidFill>
                <a:latin typeface="Vafle Light VUT" pitchFamily="2" charset="2"/>
              </a:rPr>
              <a:t>vozovka osvětlená světlomety řízeného vozidla</a:t>
            </a:r>
          </a:p>
          <a:p>
            <a:pPr lvl="1" algn="just"/>
            <a:r>
              <a:rPr lang="cs-CZ" sz="2400" dirty="0" smtClean="0">
                <a:solidFill>
                  <a:srgbClr val="898D8D"/>
                </a:solidFill>
                <a:latin typeface="Vafle Light VUT" pitchFamily="2" charset="2"/>
              </a:rPr>
              <a:t>dosvit potkávacích světlometů</a:t>
            </a:r>
          </a:p>
          <a:p>
            <a:pPr lvl="2" algn="just"/>
            <a:r>
              <a:rPr lang="cs-CZ" sz="2000" dirty="0" smtClean="0">
                <a:solidFill>
                  <a:srgbClr val="898D8D"/>
                </a:solidFill>
                <a:latin typeface="Vafle Light VUT" pitchFamily="2" charset="2"/>
              </a:rPr>
              <a:t>pravý okraj vozovky cca 70 metrů</a:t>
            </a:r>
          </a:p>
          <a:p>
            <a:pPr lvl="2" algn="just"/>
            <a:r>
              <a:rPr lang="cs-CZ" sz="2000" dirty="0" smtClean="0">
                <a:solidFill>
                  <a:srgbClr val="898D8D"/>
                </a:solidFill>
                <a:latin typeface="Vafle Light VUT" pitchFamily="2" charset="2"/>
              </a:rPr>
              <a:t>střed vozovky cca 50 metrů</a:t>
            </a:r>
          </a:p>
          <a:p>
            <a:pPr lvl="1" algn="just"/>
            <a:r>
              <a:rPr lang="cs-CZ" sz="2400" dirty="0" smtClean="0">
                <a:solidFill>
                  <a:srgbClr val="898D8D"/>
                </a:solidFill>
                <a:latin typeface="Vafle Light VUT" pitchFamily="2" charset="2"/>
              </a:rPr>
              <a:t>dosvit dálkových světlometů</a:t>
            </a:r>
          </a:p>
          <a:p>
            <a:pPr lvl="2" algn="just"/>
            <a:r>
              <a:rPr lang="cs-CZ" sz="2000" dirty="0" smtClean="0">
                <a:solidFill>
                  <a:srgbClr val="898D8D"/>
                </a:solidFill>
                <a:latin typeface="Vafle Light VUT" pitchFamily="2" charset="2"/>
              </a:rPr>
              <a:t>běžně 150 metrů a více</a:t>
            </a:r>
            <a:endParaRPr lang="cs-CZ" sz="2000" dirty="0">
              <a:solidFill>
                <a:srgbClr val="898D8D"/>
              </a:solidFill>
              <a:latin typeface="Vafle Light VUT" pitchFamily="2" charset="2"/>
            </a:endParaRPr>
          </a:p>
          <a:p>
            <a:pPr lvl="1" algn="just"/>
            <a:r>
              <a:rPr lang="cs-CZ" sz="2400" dirty="0" smtClean="0">
                <a:solidFill>
                  <a:srgbClr val="898D8D"/>
                </a:solidFill>
                <a:latin typeface="Vafle Light VUT" pitchFamily="2" charset="2"/>
              </a:rPr>
              <a:t>osvětlení méně dokonalé proti osvětlení veřejnými lampami</a:t>
            </a:r>
            <a:endParaRPr lang="cs-CZ" sz="2000" dirty="0" smtClean="0">
              <a:solidFill>
                <a:srgbClr val="898D8D"/>
              </a:solidFill>
              <a:latin typeface="Vafle Light VUT" pitchFamily="2" charset="2"/>
            </a:endParaRPr>
          </a:p>
          <a:p>
            <a:pPr marL="0" indent="0" algn="just">
              <a:buNone/>
            </a:pPr>
            <a:endParaRPr lang="cs-CZ" sz="1200" b="1" dirty="0" smtClean="0">
              <a:solidFill>
                <a:srgbClr val="201547"/>
              </a:solidFill>
              <a:latin typeface="Vafle Light VUT" pitchFamily="2" charset="2"/>
            </a:endParaRPr>
          </a:p>
          <a:p>
            <a:pPr algn="just"/>
            <a:r>
              <a:rPr lang="cs-CZ" sz="2800" b="1" dirty="0" smtClean="0">
                <a:solidFill>
                  <a:srgbClr val="201547"/>
                </a:solidFill>
                <a:latin typeface="Vafle Light VUT" pitchFamily="2" charset="2"/>
              </a:rPr>
              <a:t>rozhled na důležité objekty</a:t>
            </a: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místa přiléhající k vozovce</a:t>
            </a:r>
          </a:p>
          <a:p>
            <a:pPr lvl="2" algn="just"/>
            <a:r>
              <a:rPr lang="cs-CZ" sz="2000" dirty="0" smtClean="0">
                <a:latin typeface="Vafle Light VUT" pitchFamily="2" charset="2"/>
              </a:rPr>
              <a:t>krajnice, chodníky, stezky </a:t>
            </a: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objekty s vlastním osvětlením</a:t>
            </a:r>
          </a:p>
          <a:p>
            <a:pPr lvl="2" algn="just"/>
            <a:r>
              <a:rPr lang="cs-CZ" sz="2000" dirty="0" smtClean="0">
                <a:latin typeface="Vafle Light VUT" pitchFamily="2" charset="2"/>
              </a:rPr>
              <a:t>vozidla, </a:t>
            </a:r>
            <a:r>
              <a:rPr lang="cs-CZ" sz="2000" dirty="0">
                <a:latin typeface="Vafle Light VUT" pitchFamily="2" charset="2"/>
              </a:rPr>
              <a:t>cyklisti – </a:t>
            </a:r>
            <a:r>
              <a:rPr lang="cs-CZ" sz="2000" dirty="0" smtClean="0">
                <a:latin typeface="Vafle Light VUT" pitchFamily="2" charset="2"/>
              </a:rPr>
              <a:t>dobře viditelní</a:t>
            </a: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objekty bez vlastního osvětlení</a:t>
            </a:r>
          </a:p>
          <a:p>
            <a:pPr lvl="2" algn="just"/>
            <a:r>
              <a:rPr lang="cs-CZ" sz="2000" dirty="0" smtClean="0">
                <a:latin typeface="Vafle Light VUT" pitchFamily="2" charset="2"/>
              </a:rPr>
              <a:t>chodci </a:t>
            </a:r>
            <a:r>
              <a:rPr lang="cs-CZ" sz="2000" dirty="0">
                <a:latin typeface="Vafle Light VUT" pitchFamily="2" charset="2"/>
              </a:rPr>
              <a:t>– špatně </a:t>
            </a:r>
            <a:r>
              <a:rPr lang="cs-CZ" sz="2000" dirty="0" smtClean="0">
                <a:latin typeface="Vafle Light VUT" pitchFamily="2" charset="2"/>
              </a:rPr>
              <a:t>viditelní</a:t>
            </a:r>
            <a:endParaRPr lang="cs-CZ" sz="2000" dirty="0">
              <a:latin typeface="Vafle Light VUT" pitchFamily="2" charset="2"/>
            </a:endParaRPr>
          </a:p>
          <a:p>
            <a:pPr marL="914400" lvl="2" indent="0" algn="just">
              <a:buNone/>
            </a:pPr>
            <a:endParaRPr lang="cs-CZ" sz="2000" dirty="0" smtClean="0">
              <a:latin typeface="Vafle Light VUT" pitchFamily="2" charset="2"/>
            </a:endParaRPr>
          </a:p>
          <a:p>
            <a:pPr marL="457200" lvl="1" indent="0" algn="just">
              <a:buNone/>
            </a:pPr>
            <a:endParaRPr lang="cs-CZ" sz="1200" b="1" dirty="0">
              <a:solidFill>
                <a:srgbClr val="201547"/>
              </a:solidFill>
              <a:latin typeface="Vafle Light VUT" pitchFamily="2" charset="2"/>
            </a:endParaRPr>
          </a:p>
          <a:p>
            <a:pPr lvl="1" algn="just"/>
            <a:endParaRPr lang="cs-CZ" sz="2400" dirty="0" smtClean="0">
              <a:latin typeface="Vafle Light VUT" pitchFamily="2" charset="2"/>
            </a:endParaRP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Rozhled řidiče při jízdě na neosvětlené vozovce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714354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Rozhled řidiče při jízdě na neosvětlené vozovce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67544" y="2924944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rgbClr val="FFFF00"/>
                </a:solidFill>
                <a:hlinkClick r:id="rId3"/>
              </a:rPr>
              <a:t>https://</a:t>
            </a:r>
            <a:r>
              <a:rPr lang="cs-CZ" sz="4400" dirty="0" smtClean="0">
                <a:solidFill>
                  <a:srgbClr val="FFFF00"/>
                </a:solidFill>
                <a:hlinkClick r:id="rId3"/>
              </a:rPr>
              <a:t>youtu.be/w2JphBMstKg</a:t>
            </a:r>
            <a:endParaRPr lang="cs-CZ" sz="44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5856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760640"/>
          </a:xfrm>
          <a:ln>
            <a:noFill/>
          </a:ln>
        </p:spPr>
        <p:txBody>
          <a:bodyPr>
            <a:normAutofit/>
          </a:bodyPr>
          <a:lstStyle/>
          <a:p>
            <a:pPr algn="just"/>
            <a:r>
              <a:rPr lang="cs-CZ" sz="2800" b="1" dirty="0">
                <a:solidFill>
                  <a:srgbClr val="201547"/>
                </a:solidFill>
                <a:latin typeface="Vafle Light VUT" pitchFamily="2" charset="2"/>
              </a:rPr>
              <a:t>Při slabém vnějším osvětlení se kvalita vidění </a:t>
            </a:r>
            <a:r>
              <a:rPr lang="cs-CZ" sz="2800" b="1" dirty="0" smtClean="0">
                <a:solidFill>
                  <a:srgbClr val="201547"/>
                </a:solidFill>
                <a:latin typeface="Vafle Light VUT" pitchFamily="2" charset="2"/>
              </a:rPr>
              <a:t>zhorší:</a:t>
            </a: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zrak </a:t>
            </a:r>
            <a:r>
              <a:rPr lang="cs-CZ" sz="2400" dirty="0">
                <a:latin typeface="Vafle Light VUT" pitchFamily="2" charset="2"/>
              </a:rPr>
              <a:t>ztrácí schopnost vnímat barvy, </a:t>
            </a:r>
            <a:endParaRPr lang="cs-CZ" sz="2400" dirty="0" smtClean="0">
              <a:latin typeface="Vafle Light VUT" pitchFamily="2" charset="2"/>
            </a:endParaRP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prostorový </a:t>
            </a:r>
            <a:r>
              <a:rPr lang="cs-CZ" sz="2400" dirty="0">
                <a:latin typeface="Vafle Light VUT" pitchFamily="2" charset="2"/>
              </a:rPr>
              <a:t>vjem je </a:t>
            </a:r>
            <a:r>
              <a:rPr lang="cs-CZ" sz="2400" dirty="0" smtClean="0">
                <a:latin typeface="Vafle Light VUT" pitchFamily="2" charset="2"/>
              </a:rPr>
              <a:t>nedokonalý, 	</a:t>
            </a: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vidění </a:t>
            </a:r>
            <a:r>
              <a:rPr lang="cs-CZ" sz="2400" dirty="0">
                <a:latin typeface="Vafle Light VUT" pitchFamily="2" charset="2"/>
              </a:rPr>
              <a:t>je i méně ostré než ve dne</a:t>
            </a:r>
            <a:r>
              <a:rPr lang="cs-CZ" sz="2400" dirty="0" smtClean="0">
                <a:latin typeface="Vafle Light VUT" pitchFamily="2" charset="2"/>
              </a:rPr>
              <a:t>.</a:t>
            </a:r>
          </a:p>
          <a:p>
            <a:pPr lvl="1" algn="just"/>
            <a:endParaRPr lang="cs-CZ" sz="2400" b="1" dirty="0">
              <a:solidFill>
                <a:srgbClr val="201547"/>
              </a:solidFill>
              <a:latin typeface="Vafle Light VUT" pitchFamily="2" charset="2"/>
            </a:endParaRPr>
          </a:p>
          <a:p>
            <a:pPr algn="just"/>
            <a:r>
              <a:rPr lang="cs-CZ" sz="2800" b="1" dirty="0">
                <a:solidFill>
                  <a:srgbClr val="201547"/>
                </a:solidFill>
                <a:latin typeface="Vafle Light VUT" pitchFamily="2" charset="2"/>
              </a:rPr>
              <a:t>vidění zajišťují světlo-citlivé buňky</a:t>
            </a:r>
          </a:p>
          <a:p>
            <a:pPr lvl="1" algn="just"/>
            <a:r>
              <a:rPr lang="cs-CZ" sz="2400" b="1" dirty="0">
                <a:latin typeface="Vafle Light VUT" pitchFamily="2" charset="2"/>
              </a:rPr>
              <a:t>tyčinky </a:t>
            </a:r>
            <a:r>
              <a:rPr lang="cs-CZ" sz="2400" dirty="0">
                <a:latin typeface="Vafle Light VUT" pitchFamily="2" charset="2"/>
              </a:rPr>
              <a:t>(cca 120 milionů)</a:t>
            </a:r>
          </a:p>
          <a:p>
            <a:pPr lvl="2" algn="just"/>
            <a:r>
              <a:rPr lang="cs-CZ" sz="2000" dirty="0">
                <a:latin typeface="Vafle Light VUT" pitchFamily="2" charset="2"/>
              </a:rPr>
              <a:t>díky nim vnímáme jas objektů</a:t>
            </a:r>
          </a:p>
          <a:p>
            <a:pPr lvl="2" algn="just"/>
            <a:r>
              <a:rPr lang="cs-CZ" sz="2000" dirty="0">
                <a:latin typeface="Vafle Light VUT" pitchFamily="2" charset="2"/>
              </a:rPr>
              <a:t>díky nim vidíme „černobíle“</a:t>
            </a:r>
          </a:p>
          <a:p>
            <a:pPr lvl="1" algn="just"/>
            <a:r>
              <a:rPr lang="cs-CZ" sz="2400" b="1" dirty="0">
                <a:latin typeface="Vafle Light VUT" pitchFamily="2" charset="2"/>
              </a:rPr>
              <a:t>čípky</a:t>
            </a:r>
            <a:r>
              <a:rPr lang="cs-CZ" sz="2400" dirty="0">
                <a:latin typeface="Vafle Light VUT" pitchFamily="2" charset="2"/>
              </a:rPr>
              <a:t> (cca 7 milionů)</a:t>
            </a:r>
          </a:p>
          <a:p>
            <a:pPr lvl="2" algn="just"/>
            <a:r>
              <a:rPr lang="cs-CZ" sz="2000" dirty="0">
                <a:latin typeface="Vafle Light VUT" pitchFamily="2" charset="2"/>
              </a:rPr>
              <a:t>díky nim vidíme ve dne barevně</a:t>
            </a:r>
          </a:p>
          <a:p>
            <a:pPr lvl="2" algn="just"/>
            <a:r>
              <a:rPr lang="cs-CZ" sz="2000" b="1" dirty="0">
                <a:latin typeface="Vafle Light VUT" pitchFamily="2" charset="2"/>
              </a:rPr>
              <a:t>bez dostatečného osvětlení nefungují</a:t>
            </a:r>
          </a:p>
          <a:p>
            <a:pPr lvl="1" algn="just"/>
            <a:endParaRPr lang="cs-CZ" sz="800" b="1" dirty="0">
              <a:solidFill>
                <a:srgbClr val="201547"/>
              </a:solidFill>
              <a:latin typeface="Vafle Light VUT" pitchFamily="2" charset="2"/>
            </a:endParaRPr>
          </a:p>
          <a:p>
            <a:pPr lvl="1" algn="just"/>
            <a:endParaRPr lang="cs-CZ" sz="2400" dirty="0">
              <a:latin typeface="Vafle Light VUT" pitchFamily="2" charset="2"/>
            </a:endParaRP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Zrakové vnímání řidiče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3685" y="3284984"/>
            <a:ext cx="3210315" cy="306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50146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M.Bilik\Desktop\katka_tacr_obr\den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Zrakové vnímání řidiče ve dne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275291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M.Bilik\Desktop\katka_tacr_obr\noc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Zrakové vnímání řidiče v noci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0290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F805-60B8-4B3E-9980-94729E05417C}" type="slidenum">
              <a:rPr lang="cs-CZ" smtClean="0"/>
              <a:t>4</a:t>
            </a:fld>
            <a:endParaRPr lang="cs-CZ"/>
          </a:p>
        </p:txBody>
      </p:sp>
      <p:pic>
        <p:nvPicPr>
          <p:cNvPr id="1026" name="Picture 2" descr="G:\DCIM\111D7000\DSC_2106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720000"/>
            <a:ext cx="9144000" cy="613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Viditelnost ve dne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278611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760640"/>
          </a:xfrm>
          <a:ln>
            <a:noFill/>
          </a:ln>
        </p:spPr>
        <p:txBody>
          <a:bodyPr>
            <a:normAutofit/>
          </a:bodyPr>
          <a:lstStyle/>
          <a:p>
            <a:pPr algn="just"/>
            <a:r>
              <a:rPr lang="cs-CZ" sz="2800" b="1" dirty="0" smtClean="0">
                <a:solidFill>
                  <a:srgbClr val="201547"/>
                </a:solidFill>
                <a:latin typeface="Vafle Light VUT" pitchFamily="2" charset="2"/>
              </a:rPr>
              <a:t>361 / 2000 § 18</a:t>
            </a:r>
          </a:p>
          <a:p>
            <a:pPr lvl="1" algn="just"/>
            <a:r>
              <a:rPr lang="cs-CZ" sz="2400" i="1" dirty="0" smtClean="0">
                <a:latin typeface="Vafle Light VUT" pitchFamily="2" charset="2"/>
              </a:rPr>
              <a:t>… smí </a:t>
            </a:r>
            <a:r>
              <a:rPr lang="cs-CZ" sz="2400" i="1" dirty="0">
                <a:latin typeface="Vafle Light VUT" pitchFamily="2" charset="2"/>
              </a:rPr>
              <a:t>jet jen takovou rychlostí, aby byl schopen zastavit vozidlo na vzdálenost, na kterou má rozhled</a:t>
            </a:r>
            <a:r>
              <a:rPr lang="cs-CZ" sz="2400" dirty="0">
                <a:latin typeface="Vafle Light VUT" pitchFamily="2" charset="2"/>
              </a:rPr>
              <a:t>.</a:t>
            </a:r>
            <a:endParaRPr lang="cs-CZ" sz="1200" b="1" dirty="0" smtClean="0">
              <a:solidFill>
                <a:srgbClr val="201547"/>
              </a:solidFill>
              <a:latin typeface="Vafle Light VUT" pitchFamily="2" charset="2"/>
            </a:endParaRPr>
          </a:p>
          <a:p>
            <a:pPr algn="just"/>
            <a:r>
              <a:rPr lang="cs-CZ" sz="2800" b="1" dirty="0">
                <a:solidFill>
                  <a:srgbClr val="201547"/>
                </a:solidFill>
                <a:latin typeface="Vafle Light VUT" pitchFamily="2" charset="2"/>
              </a:rPr>
              <a:t>vzdálenost, na kterou má řidič rozhled</a:t>
            </a: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vzdálenost, </a:t>
            </a:r>
            <a:r>
              <a:rPr lang="cs-CZ" sz="2400" dirty="0">
                <a:latin typeface="Vafle Light VUT" pitchFamily="2" charset="2"/>
              </a:rPr>
              <a:t>na kterou </a:t>
            </a:r>
            <a:r>
              <a:rPr lang="cs-CZ" sz="2400" dirty="0" smtClean="0">
                <a:latin typeface="Vafle Light VUT" pitchFamily="2" charset="2"/>
              </a:rPr>
              <a:t>dokáže </a:t>
            </a:r>
            <a:r>
              <a:rPr lang="cs-CZ" sz="2400" dirty="0">
                <a:latin typeface="Vafle Light VUT" pitchFamily="2" charset="2"/>
              </a:rPr>
              <a:t>odlišit objekt od jeho </a:t>
            </a:r>
            <a:r>
              <a:rPr lang="cs-CZ" sz="2400" dirty="0" smtClean="0">
                <a:latin typeface="Vafle Light VUT" pitchFamily="2" charset="2"/>
              </a:rPr>
              <a:t>okolí</a:t>
            </a:r>
          </a:p>
          <a:p>
            <a:pPr lvl="2" algn="just"/>
            <a:r>
              <a:rPr lang="cs-CZ" sz="2000" dirty="0" smtClean="0">
                <a:latin typeface="Vafle Light VUT" pitchFamily="2" charset="2"/>
              </a:rPr>
              <a:t>závislá na kontrastu objektu a jeho okolí</a:t>
            </a:r>
          </a:p>
          <a:p>
            <a:pPr marL="914400" lvl="2" indent="0" algn="just">
              <a:buNone/>
            </a:pPr>
            <a:endParaRPr lang="cs-CZ" sz="2000" dirty="0">
              <a:latin typeface="Vafle Light VUT" pitchFamily="2" charset="2"/>
            </a:endParaRP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Rychlost přiměřená rozhledu při jízdě v noci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pic>
        <p:nvPicPr>
          <p:cNvPr id="4" name="Picture 2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3789040"/>
            <a:ext cx="3528392" cy="1858866"/>
          </a:xfrm>
          <a:prstGeom prst="rect">
            <a:avLst/>
          </a:prstGeom>
        </p:spPr>
      </p:pic>
      <p:pic>
        <p:nvPicPr>
          <p:cNvPr id="5" name="Picture 9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794356"/>
            <a:ext cx="3528392" cy="185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414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760640"/>
          </a:xfrm>
          <a:ln>
            <a:noFill/>
          </a:ln>
        </p:spPr>
        <p:txBody>
          <a:bodyPr>
            <a:normAutofit/>
          </a:bodyPr>
          <a:lstStyle/>
          <a:p>
            <a:pPr algn="just"/>
            <a:r>
              <a:rPr lang="cs-CZ" sz="2800" b="1" dirty="0" smtClean="0">
                <a:solidFill>
                  <a:srgbClr val="898D8D"/>
                </a:solidFill>
                <a:latin typeface="Vafle Light VUT" pitchFamily="2" charset="2"/>
              </a:rPr>
              <a:t>361 / 2000 § 18</a:t>
            </a:r>
          </a:p>
          <a:p>
            <a:pPr lvl="1" algn="just"/>
            <a:r>
              <a:rPr lang="cs-CZ" sz="2400" i="1" dirty="0" smtClean="0">
                <a:solidFill>
                  <a:srgbClr val="898D8D"/>
                </a:solidFill>
                <a:latin typeface="Vafle Light VUT" pitchFamily="2" charset="2"/>
              </a:rPr>
              <a:t>… smí </a:t>
            </a:r>
            <a:r>
              <a:rPr lang="cs-CZ" sz="2400" i="1" dirty="0">
                <a:solidFill>
                  <a:srgbClr val="898D8D"/>
                </a:solidFill>
                <a:latin typeface="Vafle Light VUT" pitchFamily="2" charset="2"/>
              </a:rPr>
              <a:t>jet jen takovou rychlostí, aby byl schopen zastavit vozidlo na vzdálenost, na kterou má rozhled</a:t>
            </a:r>
            <a:r>
              <a:rPr lang="cs-CZ" sz="2400" dirty="0">
                <a:solidFill>
                  <a:srgbClr val="898D8D"/>
                </a:solidFill>
                <a:latin typeface="Vafle Light VUT" pitchFamily="2" charset="2"/>
              </a:rPr>
              <a:t>.</a:t>
            </a:r>
            <a:endParaRPr lang="cs-CZ" sz="1200" b="1" dirty="0" smtClean="0">
              <a:solidFill>
                <a:srgbClr val="898D8D"/>
              </a:solidFill>
              <a:latin typeface="Vafle Light VUT" pitchFamily="2" charset="2"/>
            </a:endParaRPr>
          </a:p>
          <a:p>
            <a:pPr algn="just"/>
            <a:r>
              <a:rPr lang="cs-CZ" sz="2800" b="1" dirty="0">
                <a:solidFill>
                  <a:srgbClr val="898D8D"/>
                </a:solidFill>
                <a:latin typeface="Vafle Light VUT" pitchFamily="2" charset="2"/>
              </a:rPr>
              <a:t>vzdálenost, na kterou má řidič rozhled</a:t>
            </a:r>
          </a:p>
          <a:p>
            <a:pPr lvl="1" algn="just"/>
            <a:r>
              <a:rPr lang="cs-CZ" sz="2400" dirty="0" smtClean="0">
                <a:solidFill>
                  <a:srgbClr val="898D8D"/>
                </a:solidFill>
                <a:latin typeface="Vafle Light VUT" pitchFamily="2" charset="2"/>
              </a:rPr>
              <a:t>vzdálenost, </a:t>
            </a:r>
            <a:r>
              <a:rPr lang="cs-CZ" sz="2400" dirty="0">
                <a:solidFill>
                  <a:srgbClr val="898D8D"/>
                </a:solidFill>
                <a:latin typeface="Vafle Light VUT" pitchFamily="2" charset="2"/>
              </a:rPr>
              <a:t>na kterou </a:t>
            </a:r>
            <a:r>
              <a:rPr lang="cs-CZ" sz="2400" dirty="0" smtClean="0">
                <a:solidFill>
                  <a:srgbClr val="898D8D"/>
                </a:solidFill>
                <a:latin typeface="Vafle Light VUT" pitchFamily="2" charset="2"/>
              </a:rPr>
              <a:t>dokáže </a:t>
            </a:r>
            <a:r>
              <a:rPr lang="cs-CZ" sz="2400" dirty="0">
                <a:solidFill>
                  <a:srgbClr val="898D8D"/>
                </a:solidFill>
                <a:latin typeface="Vafle Light VUT" pitchFamily="2" charset="2"/>
              </a:rPr>
              <a:t>odlišit objekt od jeho </a:t>
            </a:r>
            <a:r>
              <a:rPr lang="cs-CZ" sz="2400" dirty="0" smtClean="0">
                <a:solidFill>
                  <a:srgbClr val="898D8D"/>
                </a:solidFill>
                <a:latin typeface="Vafle Light VUT" pitchFamily="2" charset="2"/>
              </a:rPr>
              <a:t>okolí</a:t>
            </a:r>
          </a:p>
          <a:p>
            <a:pPr algn="just"/>
            <a:r>
              <a:rPr lang="cs-CZ" sz="2800" b="1" dirty="0" smtClean="0">
                <a:solidFill>
                  <a:srgbClr val="201547"/>
                </a:solidFill>
                <a:latin typeface="Vafle Light VUT" pitchFamily="2" charset="2"/>
              </a:rPr>
              <a:t>rozhled na objekty</a:t>
            </a:r>
            <a:endParaRPr lang="cs-CZ" sz="2800" b="1" dirty="0">
              <a:solidFill>
                <a:srgbClr val="201547"/>
              </a:solidFill>
              <a:latin typeface="Vafle Light VUT" pitchFamily="2" charset="2"/>
            </a:endParaRP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důležité a nebezpečné objekty</a:t>
            </a:r>
            <a:endParaRPr lang="cs-CZ" sz="2400" dirty="0">
              <a:latin typeface="Vafle Light VUT" pitchFamily="2" charset="2"/>
            </a:endParaRPr>
          </a:p>
          <a:p>
            <a:pPr lvl="1" algn="just"/>
            <a:r>
              <a:rPr lang="cs-CZ" sz="2400" b="1" dirty="0" smtClean="0">
                <a:solidFill>
                  <a:srgbClr val="E4002B"/>
                </a:solidFill>
                <a:latin typeface="Vafle Light VUT" pitchFamily="2" charset="2"/>
              </a:rPr>
              <a:t>chodci</a:t>
            </a:r>
          </a:p>
          <a:p>
            <a:pPr marL="457200" lvl="1" indent="0" algn="just">
              <a:buNone/>
            </a:pPr>
            <a:endParaRPr lang="cs-CZ" sz="2400" dirty="0">
              <a:latin typeface="Vafle Light VUT" pitchFamily="2" charset="2"/>
            </a:endParaRP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Rychlost přiměřená rozhledu při jízdě v noci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51114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F805-60B8-4B3E-9980-94729E05417C}" type="slidenum">
              <a:rPr lang="cs-CZ" smtClean="0"/>
              <a:t>42</a:t>
            </a:fld>
            <a:endParaRPr lang="cs-CZ"/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Viditelnost chodce v noci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1008112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sz="2800" b="1" dirty="0" smtClean="0">
                <a:solidFill>
                  <a:srgbClr val="201547"/>
                </a:solidFill>
                <a:latin typeface="Vafle Light VUT" pitchFamily="2" charset="2"/>
              </a:rPr>
              <a:t>na následujících snímcích jsou </a:t>
            </a:r>
            <a:r>
              <a:rPr lang="cs-CZ" sz="2800" b="1" dirty="0" smtClean="0">
                <a:solidFill>
                  <a:srgbClr val="E4002B"/>
                </a:solidFill>
                <a:latin typeface="Vafle Light VUT" pitchFamily="2" charset="2"/>
              </a:rPr>
              <a:t>vždy  3 chodci</a:t>
            </a:r>
          </a:p>
          <a:p>
            <a:pPr lvl="1"/>
            <a:r>
              <a:rPr lang="cs-CZ" sz="2400" b="1" dirty="0" smtClean="0">
                <a:solidFill>
                  <a:srgbClr val="201547"/>
                </a:solidFill>
                <a:latin typeface="Vafle Light VUT" pitchFamily="2" charset="2"/>
              </a:rPr>
              <a:t>      </a:t>
            </a:r>
            <a:r>
              <a:rPr lang="cs-CZ" sz="2400" dirty="0" smtClean="0">
                <a:latin typeface="Vafle Light VUT" pitchFamily="2" charset="2"/>
              </a:rPr>
              <a:t>bílý 		</a:t>
            </a:r>
            <a:r>
              <a:rPr lang="cs-CZ" sz="2400" dirty="0">
                <a:latin typeface="Vafle Light VUT" pitchFamily="2" charset="2"/>
              </a:rPr>
              <a:t> </a:t>
            </a:r>
            <a:r>
              <a:rPr lang="cs-CZ" sz="2400" dirty="0" smtClean="0">
                <a:latin typeface="Vafle Light VUT" pitchFamily="2" charset="2"/>
              </a:rPr>
              <a:t>           volnočasový		       černý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1945083"/>
            <a:ext cx="2339752" cy="488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72200" y="1945083"/>
            <a:ext cx="2330458" cy="488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59219" y="1943140"/>
            <a:ext cx="2164909" cy="4881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74730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F805-60B8-4B3E-9980-94729E05417C}" type="slidenum">
              <a:rPr lang="cs-CZ" smtClean="0"/>
              <a:t>43</a:t>
            </a:fld>
            <a:endParaRPr lang="cs-CZ"/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Bíle, volnočasově a černě oblečený chodec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179512" y="1268760"/>
            <a:ext cx="8784976" cy="648072"/>
          </a:xfrm>
          <a:ln>
            <a:noFill/>
          </a:ln>
        </p:spPr>
        <p:txBody>
          <a:bodyPr>
            <a:normAutofit/>
          </a:bodyPr>
          <a:lstStyle/>
          <a:p>
            <a:pPr algn="just"/>
            <a:r>
              <a:rPr lang="cs-CZ" sz="2800" b="1" dirty="0" smtClean="0">
                <a:solidFill>
                  <a:srgbClr val="201547"/>
                </a:solidFill>
                <a:latin typeface="Vafle Light VUT" pitchFamily="2" charset="2"/>
              </a:rPr>
              <a:t>potkávací světlomety na vzdálenost </a:t>
            </a:r>
            <a:r>
              <a:rPr lang="cs-CZ" sz="2800" b="1" dirty="0" smtClean="0">
                <a:solidFill>
                  <a:srgbClr val="E4002B"/>
                </a:solidFill>
                <a:latin typeface="Vafle Light VUT" pitchFamily="2" charset="2"/>
              </a:rPr>
              <a:t>80 metrů</a:t>
            </a:r>
          </a:p>
        </p:txBody>
      </p:sp>
      <p:pic>
        <p:nvPicPr>
          <p:cNvPr id="6" name="Picture 8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38000"/>
            <a:ext cx="3060000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9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3293" y="2538000"/>
            <a:ext cx="3060000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10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3293" y="2538000"/>
            <a:ext cx="3060000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15330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F805-60B8-4B3E-9980-94729E05417C}" type="slidenum">
              <a:rPr lang="cs-CZ" smtClean="0"/>
              <a:t>44</a:t>
            </a:fld>
            <a:endParaRPr lang="cs-CZ"/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Bíle, volnočasově a černě oblečený chodec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179512" y="1268760"/>
            <a:ext cx="8784976" cy="648072"/>
          </a:xfrm>
          <a:ln>
            <a:noFill/>
          </a:ln>
        </p:spPr>
        <p:txBody>
          <a:bodyPr>
            <a:normAutofit/>
          </a:bodyPr>
          <a:lstStyle/>
          <a:p>
            <a:pPr algn="just"/>
            <a:r>
              <a:rPr lang="cs-CZ" sz="2800" b="1" dirty="0" smtClean="0">
                <a:solidFill>
                  <a:srgbClr val="201547"/>
                </a:solidFill>
                <a:latin typeface="Vafle Light VUT" pitchFamily="2" charset="2"/>
              </a:rPr>
              <a:t>potkávací světlomety na vzdálenost </a:t>
            </a:r>
            <a:r>
              <a:rPr lang="cs-CZ" sz="2800" b="1" dirty="0" smtClean="0">
                <a:solidFill>
                  <a:srgbClr val="E4002B"/>
                </a:solidFill>
                <a:latin typeface="Vafle Light VUT" pitchFamily="2" charset="2"/>
              </a:rPr>
              <a:t>70 metrů</a:t>
            </a:r>
          </a:p>
        </p:txBody>
      </p:sp>
      <p:pic>
        <p:nvPicPr>
          <p:cNvPr id="5122" name="Picture 2" descr="C:\Users\M.Bilik\Desktop\jpgs2\70m HA 1s B_c - Jas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569" y="2563350"/>
            <a:ext cx="308928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.Bilik\Desktop\jpgs2\70m HA 1s Č_c - Jas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4077" y="2563350"/>
            <a:ext cx="3060000" cy="432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M.Bilik\Desktop\jpgs2\70m HA 1s VČ_c - Jas 3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37627" y="2563350"/>
            <a:ext cx="306645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89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F805-60B8-4B3E-9980-94729E05417C}" type="slidenum">
              <a:rPr lang="cs-CZ" smtClean="0"/>
              <a:t>45</a:t>
            </a:fld>
            <a:endParaRPr lang="cs-CZ"/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Bíle, volnočasově a černě oblečený chodec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179512" y="1268760"/>
            <a:ext cx="8784976" cy="648072"/>
          </a:xfrm>
          <a:ln>
            <a:noFill/>
          </a:ln>
        </p:spPr>
        <p:txBody>
          <a:bodyPr>
            <a:normAutofit/>
          </a:bodyPr>
          <a:lstStyle/>
          <a:p>
            <a:pPr algn="just"/>
            <a:r>
              <a:rPr lang="cs-CZ" sz="2800" b="1" dirty="0" smtClean="0">
                <a:solidFill>
                  <a:srgbClr val="201547"/>
                </a:solidFill>
                <a:latin typeface="Vafle Light VUT" pitchFamily="2" charset="2"/>
              </a:rPr>
              <a:t>potkávací světlomety na vzdálenost </a:t>
            </a:r>
            <a:r>
              <a:rPr lang="cs-CZ" sz="2800" b="1" dirty="0">
                <a:solidFill>
                  <a:srgbClr val="E4002B"/>
                </a:solidFill>
                <a:latin typeface="Vafle Light VUT" pitchFamily="2" charset="2"/>
              </a:rPr>
              <a:t>6</a:t>
            </a:r>
            <a:r>
              <a:rPr lang="cs-CZ" sz="2800" b="1" dirty="0" smtClean="0">
                <a:solidFill>
                  <a:srgbClr val="E4002B"/>
                </a:solidFill>
                <a:latin typeface="Vafle Light VUT" pitchFamily="2" charset="2"/>
              </a:rPr>
              <a:t>0 metrů</a:t>
            </a:r>
          </a:p>
        </p:txBody>
      </p:sp>
      <p:pic>
        <p:nvPicPr>
          <p:cNvPr id="6146" name="Picture 2" descr="C:\Users\M.Bilik\Desktop\jpgs2\60m HA 1s B_c - Jas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01" y="2564903"/>
            <a:ext cx="3063505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M.Bilik\Desktop\jpgs2\60m HA 1s Č_c - Jas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000" y="2564903"/>
            <a:ext cx="3063505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M.Bilik\Desktop\jpgs2\60m HA 1s VČ_c - Jas 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6999" y="2564903"/>
            <a:ext cx="3063505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F805-60B8-4B3E-9980-94729E05417C}" type="slidenum">
              <a:rPr lang="cs-CZ" smtClean="0"/>
              <a:t>46</a:t>
            </a:fld>
            <a:endParaRPr lang="cs-CZ"/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Bíle, volnočasově a černě oblečený chodec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pic>
        <p:nvPicPr>
          <p:cNvPr id="6" name="Picture 10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38000"/>
            <a:ext cx="3060000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10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000" y="2538000"/>
            <a:ext cx="3060000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10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000" y="2538000"/>
            <a:ext cx="3060000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Zástupný symbol pro obsah 2"/>
          <p:cNvSpPr txBox="1">
            <a:spLocks/>
          </p:cNvSpPr>
          <p:nvPr/>
        </p:nvSpPr>
        <p:spPr>
          <a:xfrm>
            <a:off x="179512" y="1268760"/>
            <a:ext cx="8784976" cy="6480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800" b="1" dirty="0" smtClean="0">
                <a:solidFill>
                  <a:srgbClr val="201547"/>
                </a:solidFill>
                <a:latin typeface="Vafle Light VUT" pitchFamily="2" charset="2"/>
              </a:rPr>
              <a:t>potkávací světlomety na vzdálenost </a:t>
            </a:r>
            <a:r>
              <a:rPr lang="cs-CZ" sz="2800" b="1" dirty="0" smtClean="0">
                <a:solidFill>
                  <a:srgbClr val="E4002B"/>
                </a:solidFill>
                <a:latin typeface="Vafle Light VUT" pitchFamily="2" charset="2"/>
              </a:rPr>
              <a:t>50 metrů</a:t>
            </a:r>
          </a:p>
        </p:txBody>
      </p:sp>
    </p:spTree>
    <p:extLst>
      <p:ext uri="{BB962C8B-B14F-4D97-AF65-F5344CB8AC3E}">
        <p14:creationId xmlns:p14="http://schemas.microsoft.com/office/powerpoint/2010/main" val="215718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F805-60B8-4B3E-9980-94729E05417C}" type="slidenum">
              <a:rPr lang="cs-CZ" smtClean="0"/>
              <a:t>47</a:t>
            </a:fld>
            <a:endParaRPr lang="cs-CZ"/>
          </a:p>
        </p:txBody>
      </p:sp>
      <p:pic>
        <p:nvPicPr>
          <p:cNvPr id="5" name="Picture 11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8" y="2534590"/>
            <a:ext cx="3060000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11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5383" y="2538000"/>
            <a:ext cx="3060000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11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383" y="2534590"/>
            <a:ext cx="3060000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Bíle, volnočasově a černě oblečený chodec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sp>
        <p:nvSpPr>
          <p:cNvPr id="9" name="Zástupný symbol pro obsah 2"/>
          <p:cNvSpPr>
            <a:spLocks noGrp="1"/>
          </p:cNvSpPr>
          <p:nvPr>
            <p:ph idx="1"/>
          </p:nvPr>
        </p:nvSpPr>
        <p:spPr>
          <a:xfrm>
            <a:off x="179512" y="1268760"/>
            <a:ext cx="8784976" cy="648072"/>
          </a:xfrm>
          <a:ln>
            <a:noFill/>
          </a:ln>
        </p:spPr>
        <p:txBody>
          <a:bodyPr>
            <a:normAutofit/>
          </a:bodyPr>
          <a:lstStyle/>
          <a:p>
            <a:pPr algn="just"/>
            <a:r>
              <a:rPr lang="cs-CZ" sz="2800" b="1" dirty="0" smtClean="0">
                <a:solidFill>
                  <a:srgbClr val="201547"/>
                </a:solidFill>
                <a:latin typeface="Vafle Light VUT" pitchFamily="2" charset="2"/>
              </a:rPr>
              <a:t>potkávací světlomety na vzdálenost </a:t>
            </a:r>
            <a:r>
              <a:rPr lang="cs-CZ" sz="2800" b="1" dirty="0" smtClean="0">
                <a:solidFill>
                  <a:srgbClr val="E4002B"/>
                </a:solidFill>
                <a:latin typeface="Vafle Light VUT" pitchFamily="2" charset="2"/>
              </a:rPr>
              <a:t>40 metrů</a:t>
            </a:r>
          </a:p>
        </p:txBody>
      </p:sp>
    </p:spTree>
    <p:extLst>
      <p:ext uri="{BB962C8B-B14F-4D97-AF65-F5344CB8AC3E}">
        <p14:creationId xmlns:p14="http://schemas.microsoft.com/office/powerpoint/2010/main" val="265683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F805-60B8-4B3E-9980-94729E05417C}" type="slidenum">
              <a:rPr lang="cs-CZ" smtClean="0"/>
              <a:t>48</a:t>
            </a:fld>
            <a:endParaRPr lang="cs-CZ"/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Bíle, volnočasově a černě oblečený chodec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sp>
        <p:nvSpPr>
          <p:cNvPr id="9" name="Zástupný symbol pro obsah 2"/>
          <p:cNvSpPr>
            <a:spLocks noGrp="1"/>
          </p:cNvSpPr>
          <p:nvPr>
            <p:ph idx="1"/>
          </p:nvPr>
        </p:nvSpPr>
        <p:spPr>
          <a:xfrm>
            <a:off x="179512" y="1268760"/>
            <a:ext cx="8784976" cy="648072"/>
          </a:xfrm>
          <a:ln>
            <a:noFill/>
          </a:ln>
        </p:spPr>
        <p:txBody>
          <a:bodyPr>
            <a:normAutofit/>
          </a:bodyPr>
          <a:lstStyle/>
          <a:p>
            <a:pPr algn="just"/>
            <a:r>
              <a:rPr lang="cs-CZ" sz="2800" b="1" dirty="0" smtClean="0">
                <a:solidFill>
                  <a:srgbClr val="201547"/>
                </a:solidFill>
                <a:latin typeface="Vafle Light VUT" pitchFamily="2" charset="2"/>
              </a:rPr>
              <a:t>potkávací světlomety na vzdálenost </a:t>
            </a:r>
            <a:r>
              <a:rPr lang="cs-CZ" sz="2800" b="1" dirty="0" smtClean="0">
                <a:solidFill>
                  <a:srgbClr val="E4002B"/>
                </a:solidFill>
                <a:latin typeface="Vafle Light VUT" pitchFamily="2" charset="2"/>
              </a:rPr>
              <a:t>30 metrů</a:t>
            </a:r>
          </a:p>
        </p:txBody>
      </p:sp>
      <p:pic>
        <p:nvPicPr>
          <p:cNvPr id="7170" name="Picture 2" descr="C:\Users\M.Bilik\Desktop\jpgs2\30m HA 1s B_c - Jas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64904"/>
            <a:ext cx="3079176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M.Bilik\Desktop\jpgs2\30m HA 1s Č_c - Jas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000" y="2564904"/>
            <a:ext cx="3060000" cy="429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M.Bilik\Desktop\jpgs2\30m HA 1s VČ_c - Jas 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2000" y="2564904"/>
            <a:ext cx="3060000" cy="429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78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F805-60B8-4B3E-9980-94729E05417C}" type="slidenum">
              <a:rPr lang="cs-CZ" smtClean="0"/>
              <a:t>49</a:t>
            </a:fld>
            <a:endParaRPr lang="cs-CZ"/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Bíle, volnočasově a černě oblečený chodec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sp>
        <p:nvSpPr>
          <p:cNvPr id="9" name="Zástupný symbol pro obsah 2"/>
          <p:cNvSpPr>
            <a:spLocks noGrp="1"/>
          </p:cNvSpPr>
          <p:nvPr>
            <p:ph idx="1"/>
          </p:nvPr>
        </p:nvSpPr>
        <p:spPr>
          <a:xfrm>
            <a:off x="179512" y="1268760"/>
            <a:ext cx="8784976" cy="648072"/>
          </a:xfrm>
          <a:ln>
            <a:noFill/>
          </a:ln>
        </p:spPr>
        <p:txBody>
          <a:bodyPr>
            <a:normAutofit/>
          </a:bodyPr>
          <a:lstStyle/>
          <a:p>
            <a:pPr algn="just"/>
            <a:r>
              <a:rPr lang="cs-CZ" sz="2800" b="1" dirty="0" smtClean="0">
                <a:solidFill>
                  <a:srgbClr val="201547"/>
                </a:solidFill>
                <a:latin typeface="Vafle Light VUT" pitchFamily="2" charset="2"/>
              </a:rPr>
              <a:t>potkávací světlomety na vzdálenost </a:t>
            </a:r>
            <a:r>
              <a:rPr lang="cs-CZ" sz="2800" b="1" dirty="0" smtClean="0">
                <a:solidFill>
                  <a:srgbClr val="E4002B"/>
                </a:solidFill>
                <a:latin typeface="Vafle Light VUT" pitchFamily="2" charset="2"/>
              </a:rPr>
              <a:t>20 metrů</a:t>
            </a:r>
          </a:p>
        </p:txBody>
      </p:sp>
      <p:pic>
        <p:nvPicPr>
          <p:cNvPr id="8194" name="Picture 2" descr="C:\Users\M.Bilik\Desktop\jpgs2\20m HA 1s Č_c - Jas 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000" y="2538000"/>
            <a:ext cx="3060000" cy="432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M.Bilik\Desktop\jpgs2\20m HA 1s VČ_c - Jas 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5167" y="2538000"/>
            <a:ext cx="3060000" cy="434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M.Bilik\Desktop\jpgs2\20m HA 1s B_c - Jas 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38000"/>
            <a:ext cx="3079176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72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F805-60B8-4B3E-9980-94729E05417C}" type="slidenum">
              <a:rPr lang="cs-CZ" smtClean="0"/>
              <a:t>5</a:t>
            </a:fld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60" y="0"/>
            <a:ext cx="9142140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576064"/>
          </a:xfrm>
          <a:ln>
            <a:noFill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800" b="1" dirty="0" smtClean="0">
                <a:solidFill>
                  <a:srgbClr val="898D8D"/>
                </a:solidFill>
                <a:latin typeface="Vafle Light VUT" pitchFamily="2" charset="2"/>
              </a:rPr>
              <a:t>Shodné místo v noci – potkávací xenonové světlomety</a:t>
            </a:r>
            <a:endParaRPr lang="cs-CZ" sz="1200" b="1" dirty="0" smtClean="0">
              <a:solidFill>
                <a:srgbClr val="898D8D"/>
              </a:solidFill>
              <a:latin typeface="Vafle Light VUT" pitchFamily="2" charset="2"/>
            </a:endParaRPr>
          </a:p>
          <a:p>
            <a:pPr marL="457200" lvl="1" indent="0" algn="ctr">
              <a:buNone/>
            </a:pPr>
            <a:endParaRPr lang="cs-CZ" sz="1200" dirty="0" smtClean="0">
              <a:latin typeface="Vafle Light VUT" pitchFamily="2" charset="2"/>
            </a:endParaRPr>
          </a:p>
          <a:p>
            <a:pPr lvl="1" algn="ctr"/>
            <a:endParaRPr lang="cs-CZ" sz="2400" dirty="0" smtClean="0">
              <a:latin typeface="Vafle Light VUT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1459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760640"/>
          </a:xfrm>
          <a:ln>
            <a:noFill/>
          </a:ln>
        </p:spPr>
        <p:txBody>
          <a:bodyPr>
            <a:normAutofit/>
          </a:bodyPr>
          <a:lstStyle/>
          <a:p>
            <a:pPr algn="just"/>
            <a:r>
              <a:rPr lang="cs-CZ" sz="2800" b="1" dirty="0" smtClean="0">
                <a:solidFill>
                  <a:srgbClr val="898D8D"/>
                </a:solidFill>
                <a:latin typeface="Vafle Light VUT" pitchFamily="2" charset="2"/>
              </a:rPr>
              <a:t>361 / 2000 § 18</a:t>
            </a:r>
          </a:p>
          <a:p>
            <a:pPr lvl="1" algn="just"/>
            <a:r>
              <a:rPr lang="cs-CZ" sz="2400" i="1" dirty="0" smtClean="0">
                <a:solidFill>
                  <a:srgbClr val="898D8D"/>
                </a:solidFill>
                <a:latin typeface="Vafle Light VUT" pitchFamily="2" charset="2"/>
              </a:rPr>
              <a:t>… smí </a:t>
            </a:r>
            <a:r>
              <a:rPr lang="cs-CZ" sz="2400" i="1" dirty="0">
                <a:solidFill>
                  <a:srgbClr val="898D8D"/>
                </a:solidFill>
                <a:latin typeface="Vafle Light VUT" pitchFamily="2" charset="2"/>
              </a:rPr>
              <a:t>jet jen takovou rychlostí, aby byl schopen zastavit vozidlo na vzdálenost, na kterou má rozhled</a:t>
            </a:r>
            <a:r>
              <a:rPr lang="cs-CZ" sz="2400" dirty="0">
                <a:solidFill>
                  <a:srgbClr val="898D8D"/>
                </a:solidFill>
                <a:latin typeface="Vafle Light VUT" pitchFamily="2" charset="2"/>
              </a:rPr>
              <a:t>.</a:t>
            </a:r>
            <a:endParaRPr lang="cs-CZ" sz="1200" b="1" dirty="0" smtClean="0">
              <a:solidFill>
                <a:srgbClr val="898D8D"/>
              </a:solidFill>
              <a:latin typeface="Vafle Light VUT" pitchFamily="2" charset="2"/>
            </a:endParaRPr>
          </a:p>
          <a:p>
            <a:pPr algn="just"/>
            <a:r>
              <a:rPr lang="cs-CZ" sz="2800" b="1" dirty="0">
                <a:solidFill>
                  <a:srgbClr val="898D8D"/>
                </a:solidFill>
                <a:latin typeface="Vafle Light VUT" pitchFamily="2" charset="2"/>
              </a:rPr>
              <a:t>vzdálenost, na kterou má řidič rozhled</a:t>
            </a:r>
          </a:p>
          <a:p>
            <a:pPr lvl="1" algn="just"/>
            <a:r>
              <a:rPr lang="cs-CZ" sz="2400" dirty="0" smtClean="0">
                <a:solidFill>
                  <a:srgbClr val="898D8D"/>
                </a:solidFill>
                <a:latin typeface="Vafle Light VUT" pitchFamily="2" charset="2"/>
              </a:rPr>
              <a:t>vzdálenost, </a:t>
            </a:r>
            <a:r>
              <a:rPr lang="cs-CZ" sz="2400" dirty="0">
                <a:solidFill>
                  <a:srgbClr val="898D8D"/>
                </a:solidFill>
                <a:latin typeface="Vafle Light VUT" pitchFamily="2" charset="2"/>
              </a:rPr>
              <a:t>na kterou </a:t>
            </a:r>
            <a:r>
              <a:rPr lang="cs-CZ" sz="2400" dirty="0" smtClean="0">
                <a:solidFill>
                  <a:srgbClr val="898D8D"/>
                </a:solidFill>
                <a:latin typeface="Vafle Light VUT" pitchFamily="2" charset="2"/>
              </a:rPr>
              <a:t>dokáže </a:t>
            </a:r>
            <a:r>
              <a:rPr lang="cs-CZ" sz="2400" dirty="0">
                <a:solidFill>
                  <a:srgbClr val="898D8D"/>
                </a:solidFill>
                <a:latin typeface="Vafle Light VUT" pitchFamily="2" charset="2"/>
              </a:rPr>
              <a:t>odlišit objekt od jeho </a:t>
            </a:r>
            <a:r>
              <a:rPr lang="cs-CZ" sz="2400" dirty="0" smtClean="0">
                <a:solidFill>
                  <a:srgbClr val="898D8D"/>
                </a:solidFill>
                <a:latin typeface="Vafle Light VUT" pitchFamily="2" charset="2"/>
              </a:rPr>
              <a:t>okolí</a:t>
            </a:r>
          </a:p>
          <a:p>
            <a:pPr algn="just"/>
            <a:r>
              <a:rPr lang="cs-CZ" sz="2800" b="1" dirty="0" smtClean="0">
                <a:solidFill>
                  <a:srgbClr val="898D8D"/>
                </a:solidFill>
                <a:latin typeface="Vafle Light VUT" pitchFamily="2" charset="2"/>
              </a:rPr>
              <a:t>rozhled na objekty</a:t>
            </a:r>
            <a:endParaRPr lang="cs-CZ" sz="2800" b="1" dirty="0">
              <a:solidFill>
                <a:srgbClr val="898D8D"/>
              </a:solidFill>
              <a:latin typeface="Vafle Light VUT" pitchFamily="2" charset="2"/>
            </a:endParaRPr>
          </a:p>
          <a:p>
            <a:pPr lvl="1" algn="just"/>
            <a:r>
              <a:rPr lang="cs-CZ" sz="2400" dirty="0" smtClean="0">
                <a:solidFill>
                  <a:srgbClr val="898D8D"/>
                </a:solidFill>
                <a:latin typeface="Vafle Light VUT" pitchFamily="2" charset="2"/>
              </a:rPr>
              <a:t>důležité a nebezpečné objekty</a:t>
            </a:r>
            <a:endParaRPr lang="cs-CZ" sz="2400" dirty="0">
              <a:solidFill>
                <a:srgbClr val="898D8D"/>
              </a:solidFill>
              <a:latin typeface="Vafle Light VUT" pitchFamily="2" charset="2"/>
            </a:endParaRPr>
          </a:p>
          <a:p>
            <a:pPr lvl="1" algn="just"/>
            <a:r>
              <a:rPr lang="cs-CZ" sz="2400" dirty="0" smtClean="0">
                <a:solidFill>
                  <a:srgbClr val="898D8D"/>
                </a:solidFill>
                <a:latin typeface="Vafle Light VUT" pitchFamily="2" charset="2"/>
              </a:rPr>
              <a:t>chodci</a:t>
            </a:r>
          </a:p>
          <a:p>
            <a:pPr algn="just"/>
            <a:r>
              <a:rPr lang="cs-CZ" sz="2800" b="1" dirty="0" smtClean="0">
                <a:solidFill>
                  <a:srgbClr val="201547"/>
                </a:solidFill>
                <a:latin typeface="Vafle Light VUT" pitchFamily="2" charset="2"/>
              </a:rPr>
              <a:t>dráha </a:t>
            </a:r>
            <a:r>
              <a:rPr lang="cs-CZ" sz="2800" b="1" dirty="0">
                <a:solidFill>
                  <a:srgbClr val="201547"/>
                </a:solidFill>
                <a:latin typeface="Vafle Light VUT" pitchFamily="2" charset="2"/>
              </a:rPr>
              <a:t>potřebná na zastavení</a:t>
            </a:r>
          </a:p>
          <a:p>
            <a:pPr lvl="1" algn="just"/>
            <a:r>
              <a:rPr lang="cs-CZ" sz="2400" dirty="0">
                <a:latin typeface="Vafle Light VUT" pitchFamily="2" charset="2"/>
              </a:rPr>
              <a:t>musí být kratší nebo rovna vzdálenosti, na kterou má řidič rozhled</a:t>
            </a:r>
          </a:p>
          <a:p>
            <a:pPr lvl="1" algn="just"/>
            <a:endParaRPr lang="cs-CZ" sz="2400" dirty="0">
              <a:latin typeface="Vafle Light VUT" pitchFamily="2" charset="2"/>
            </a:endParaRP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Rychlost přiměřená rozhledu při jízdě v noci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827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760640"/>
          </a:xfrm>
          <a:ln>
            <a:noFill/>
          </a:ln>
        </p:spPr>
        <p:txBody>
          <a:bodyPr>
            <a:normAutofit/>
          </a:bodyPr>
          <a:lstStyle/>
          <a:p>
            <a:pPr algn="just"/>
            <a:r>
              <a:rPr lang="cs-CZ" sz="2800" b="1" dirty="0" smtClean="0">
                <a:solidFill>
                  <a:srgbClr val="201547"/>
                </a:solidFill>
                <a:latin typeface="Vafle Light VUT" pitchFamily="2" charset="2"/>
              </a:rPr>
              <a:t>čas potřebný na zastavení</a:t>
            </a:r>
          </a:p>
          <a:p>
            <a:pPr lvl="1" algn="just"/>
            <a:r>
              <a:rPr lang="cs-CZ" sz="2400" b="1" dirty="0" smtClean="0">
                <a:latin typeface="Vafle Light VUT" pitchFamily="2" charset="2"/>
              </a:rPr>
              <a:t>reakce</a:t>
            </a:r>
            <a:r>
              <a:rPr lang="cs-CZ" sz="2400" dirty="0" smtClean="0">
                <a:latin typeface="Vafle Light VUT" pitchFamily="2" charset="2"/>
              </a:rPr>
              <a:t> (řidiče, obvykle 1,0 s)</a:t>
            </a:r>
          </a:p>
          <a:p>
            <a:pPr lvl="2" algn="just"/>
            <a:r>
              <a:rPr lang="cs-CZ" sz="2000" dirty="0" smtClean="0">
                <a:latin typeface="Vafle Light VUT" pitchFamily="2" charset="2"/>
              </a:rPr>
              <a:t>optická (samotné spatření objektu)</a:t>
            </a:r>
          </a:p>
          <a:p>
            <a:pPr lvl="2" algn="just"/>
            <a:r>
              <a:rPr lang="cs-CZ" sz="2000" dirty="0" smtClean="0">
                <a:latin typeface="Vafle Light VUT" pitchFamily="2" charset="2"/>
              </a:rPr>
              <a:t>psychická (rozpoznání o jaký objekt jde)</a:t>
            </a:r>
          </a:p>
          <a:p>
            <a:pPr lvl="2" algn="just"/>
            <a:r>
              <a:rPr lang="cs-CZ" sz="2000" dirty="0" smtClean="0">
                <a:latin typeface="Vafle Light VUT" pitchFamily="2" charset="2"/>
              </a:rPr>
              <a:t>svalová (šlápnutí na brzdový pedál)</a:t>
            </a:r>
          </a:p>
          <a:p>
            <a:pPr lvl="1" algn="just"/>
            <a:r>
              <a:rPr lang="cs-CZ" sz="2400" b="1" dirty="0" smtClean="0">
                <a:latin typeface="Vafle Light VUT" pitchFamily="2" charset="2"/>
              </a:rPr>
              <a:t>brzdění</a:t>
            </a:r>
            <a:r>
              <a:rPr lang="cs-CZ" sz="2400" dirty="0" smtClean="0">
                <a:latin typeface="Vafle Light VUT" pitchFamily="2" charset="2"/>
              </a:rPr>
              <a:t> (vozidla, záleží na rychlosti a adhezních podmínkách)</a:t>
            </a:r>
          </a:p>
          <a:p>
            <a:pPr lvl="2" algn="just"/>
            <a:r>
              <a:rPr lang="cs-CZ" sz="2000" dirty="0" smtClean="0">
                <a:latin typeface="Vafle Light VUT" pitchFamily="2" charset="2"/>
              </a:rPr>
              <a:t>náběh brzd („reakce vozidla“ než začne brzdit)</a:t>
            </a:r>
          </a:p>
          <a:p>
            <a:pPr lvl="2" algn="just"/>
            <a:r>
              <a:rPr lang="cs-CZ" sz="2000" dirty="0" smtClean="0">
                <a:latin typeface="Vafle Light VUT" pitchFamily="2" charset="2"/>
              </a:rPr>
              <a:t>brzdění (zpomalení až do zastavení)</a:t>
            </a:r>
          </a:p>
          <a:p>
            <a:pPr marL="0" indent="0" algn="just">
              <a:buNone/>
            </a:pPr>
            <a:endParaRPr lang="cs-CZ" sz="1200" b="1" dirty="0" smtClean="0">
              <a:solidFill>
                <a:srgbClr val="201547"/>
              </a:solidFill>
              <a:latin typeface="Vafle Light VUT" pitchFamily="2" charset="2"/>
            </a:endParaRPr>
          </a:p>
          <a:p>
            <a:pPr algn="just"/>
            <a:r>
              <a:rPr lang="cs-CZ" sz="2800" b="1" dirty="0" smtClean="0">
                <a:solidFill>
                  <a:srgbClr val="201547"/>
                </a:solidFill>
                <a:latin typeface="Vafle Light VUT" pitchFamily="2" charset="2"/>
              </a:rPr>
              <a:t>čím vyšší rychlost, tím delší potřebná vzdálenost</a:t>
            </a: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během reakce řidiče vozidlo nezpomaluje</a:t>
            </a:r>
            <a:endParaRPr lang="cs-CZ" sz="2400" dirty="0">
              <a:latin typeface="Vafle Light VUT" pitchFamily="2" charset="2"/>
            </a:endParaRPr>
          </a:p>
          <a:p>
            <a:pPr marL="0" indent="0" algn="just">
              <a:buNone/>
            </a:pPr>
            <a:endParaRPr lang="cs-CZ" sz="2400" dirty="0">
              <a:latin typeface="Vafle Light VUT" pitchFamily="2" charset="2"/>
            </a:endParaRPr>
          </a:p>
          <a:p>
            <a:pPr marL="0" indent="0" algn="just">
              <a:buNone/>
            </a:pPr>
            <a:endParaRPr lang="cs-CZ" sz="1200" b="1" dirty="0">
              <a:solidFill>
                <a:srgbClr val="201547"/>
              </a:solidFill>
              <a:latin typeface="Vafle Light VUT" pitchFamily="2" charset="2"/>
            </a:endParaRPr>
          </a:p>
          <a:p>
            <a:pPr lvl="1" algn="just"/>
            <a:endParaRPr lang="cs-CZ" sz="2400" dirty="0">
              <a:latin typeface="Vafle Light VUT" pitchFamily="2" charset="2"/>
            </a:endParaRP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Dráha potřebná na zastavení vozidla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529278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4855629"/>
              </p:ext>
            </p:extLst>
          </p:nvPr>
        </p:nvGraphicFramePr>
        <p:xfrm>
          <a:off x="48123" y="2132856"/>
          <a:ext cx="9060381" cy="3888433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2039817"/>
                <a:gridCol w="585047"/>
                <a:gridCol w="585047"/>
                <a:gridCol w="585047"/>
                <a:gridCol w="585047"/>
                <a:gridCol w="585047"/>
                <a:gridCol w="585047"/>
                <a:gridCol w="585047"/>
                <a:gridCol w="585047"/>
                <a:gridCol w="585047"/>
                <a:gridCol w="585047"/>
                <a:gridCol w="585047"/>
                <a:gridCol w="585047"/>
              </a:tblGrid>
              <a:tr h="76633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Rychlost vozidla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[km/h]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Suchá vozovka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a</a:t>
                      </a:r>
                      <a:r>
                        <a:rPr lang="cs-CZ" sz="2000" baseline="-25000">
                          <a:effectLst/>
                        </a:rPr>
                        <a:t>b</a:t>
                      </a:r>
                      <a:r>
                        <a:rPr lang="cs-CZ" sz="2000">
                          <a:effectLst/>
                        </a:rPr>
                        <a:t> = 8 m/s</a:t>
                      </a:r>
                      <a:r>
                        <a:rPr lang="cs-CZ" sz="2000" baseline="30000">
                          <a:effectLst/>
                        </a:rPr>
                        <a:t>2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Mokrá vozovka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a</a:t>
                      </a:r>
                      <a:r>
                        <a:rPr lang="cs-CZ" sz="2000" baseline="-25000">
                          <a:effectLst/>
                        </a:rPr>
                        <a:t>b</a:t>
                      </a:r>
                      <a:r>
                        <a:rPr lang="cs-CZ" sz="2000">
                          <a:effectLst/>
                        </a:rPr>
                        <a:t> = 5 m/s</a:t>
                      </a:r>
                      <a:r>
                        <a:rPr lang="cs-CZ" sz="2000" baseline="30000">
                          <a:effectLst/>
                        </a:rPr>
                        <a:t>2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Zasněžená vozovka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a</a:t>
                      </a:r>
                      <a:r>
                        <a:rPr lang="cs-CZ" sz="2000" baseline="-25000">
                          <a:effectLst/>
                        </a:rPr>
                        <a:t>b</a:t>
                      </a:r>
                      <a:r>
                        <a:rPr lang="cs-CZ" sz="2000">
                          <a:effectLst/>
                        </a:rPr>
                        <a:t> = 3 m/s</a:t>
                      </a:r>
                      <a:r>
                        <a:rPr lang="cs-CZ" sz="2000" baseline="30000">
                          <a:effectLst/>
                        </a:rPr>
                        <a:t>2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1221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 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s</a:t>
                      </a:r>
                      <a:r>
                        <a:rPr lang="cs-CZ" sz="2000" baseline="-25000">
                          <a:effectLst/>
                        </a:rPr>
                        <a:t>r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s</a:t>
                      </a:r>
                      <a:r>
                        <a:rPr lang="cs-CZ" sz="2000" baseline="-25000">
                          <a:effectLst/>
                        </a:rPr>
                        <a:t>n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s</a:t>
                      </a:r>
                      <a:r>
                        <a:rPr lang="cs-CZ" sz="2000" baseline="-25000">
                          <a:effectLst/>
                        </a:rPr>
                        <a:t>b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s</a:t>
                      </a:r>
                      <a:r>
                        <a:rPr lang="cs-CZ" sz="2000" baseline="-25000">
                          <a:effectLst/>
                        </a:rPr>
                        <a:t>z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s</a:t>
                      </a:r>
                      <a:r>
                        <a:rPr lang="cs-CZ" sz="2000" baseline="-25000">
                          <a:effectLst/>
                        </a:rPr>
                        <a:t>r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s</a:t>
                      </a:r>
                      <a:r>
                        <a:rPr lang="cs-CZ" sz="2000" baseline="-25000">
                          <a:effectLst/>
                        </a:rPr>
                        <a:t>n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s</a:t>
                      </a:r>
                      <a:r>
                        <a:rPr lang="cs-CZ" sz="2000" baseline="-25000">
                          <a:effectLst/>
                        </a:rPr>
                        <a:t>b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s</a:t>
                      </a:r>
                      <a:r>
                        <a:rPr lang="cs-CZ" sz="2000" baseline="-25000">
                          <a:effectLst/>
                        </a:rPr>
                        <a:t>z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s</a:t>
                      </a:r>
                      <a:r>
                        <a:rPr lang="cs-CZ" sz="2000" baseline="-25000">
                          <a:effectLst/>
                        </a:rPr>
                        <a:t>r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s</a:t>
                      </a:r>
                      <a:r>
                        <a:rPr lang="cs-CZ" sz="2000" baseline="-25000">
                          <a:effectLst/>
                        </a:rPr>
                        <a:t>n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s</a:t>
                      </a:r>
                      <a:r>
                        <a:rPr lang="cs-CZ" sz="2000" baseline="-25000">
                          <a:effectLst/>
                        </a:rPr>
                        <a:t>b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s</a:t>
                      </a:r>
                      <a:r>
                        <a:rPr lang="cs-CZ" sz="2000" baseline="-25000">
                          <a:effectLst/>
                        </a:rPr>
                        <a:t>z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/>
                </a:tc>
              </a:tr>
              <a:tr h="312210">
                <a:tc gridSpan="13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Dráha na zastavení při zvyšující se rychlosti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1221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30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8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2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3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13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8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6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16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8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11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21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</a:tr>
              <a:tr h="31221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60 (2x větší)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17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3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16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36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17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3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26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46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17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3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45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65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</a:tr>
              <a:tr h="31221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90 (3x větší)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25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5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37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67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25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5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60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90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5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102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132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</a:tr>
              <a:tr h="31221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120 (4x větší)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33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7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66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106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33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7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108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148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33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7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182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222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</a:tr>
              <a:tr h="312210">
                <a:tc gridSpan="13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Dráha na zastavení pro nejvyšší povolené rychlosti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1221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50 (obec)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14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3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effectLst/>
                        </a:rPr>
                        <a:t>10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27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14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3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18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35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14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3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effectLst/>
                        </a:rPr>
                        <a:t>30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47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</a:tr>
              <a:tr h="31221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90 (mimo obec)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25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5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37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67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25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5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60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90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25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5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102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132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</a:tr>
              <a:tr h="31221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130 (dálnice)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36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7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78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121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36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7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127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170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36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7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214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257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6195" marR="68580" marT="0" marB="0" anchor="ctr"/>
                </a:tc>
              </a:tr>
            </a:tbl>
          </a:graphicData>
        </a:graphic>
      </p:graphicFrame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760640"/>
          </a:xfrm>
          <a:ln>
            <a:noFill/>
          </a:ln>
        </p:spPr>
        <p:txBody>
          <a:bodyPr>
            <a:normAutofit/>
          </a:bodyPr>
          <a:lstStyle/>
          <a:p>
            <a:pPr algn="just"/>
            <a:r>
              <a:rPr lang="cs-CZ" sz="2800" b="1" dirty="0">
                <a:solidFill>
                  <a:srgbClr val="201547"/>
                </a:solidFill>
                <a:latin typeface="Vafle Light VUT" pitchFamily="2" charset="2"/>
              </a:rPr>
              <a:t>Délka dráhy potřebné na zastavení vozidla pro různé adhezní podmínky v závislosti na rychlosti vozidla</a:t>
            </a:r>
            <a:endParaRPr lang="cs-CZ" sz="2800" b="1" dirty="0" smtClean="0">
              <a:solidFill>
                <a:srgbClr val="201547"/>
              </a:solidFill>
              <a:latin typeface="Vafle Light VUT" pitchFamily="2" charset="2"/>
            </a:endParaRP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Dráha potřebná na zastavení vozidla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354539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760640"/>
          </a:xfrm>
          <a:ln>
            <a:noFill/>
          </a:ln>
        </p:spPr>
        <p:txBody>
          <a:bodyPr>
            <a:normAutofit/>
          </a:bodyPr>
          <a:lstStyle/>
          <a:p>
            <a:pPr algn="just"/>
            <a:r>
              <a:rPr lang="cs-CZ" sz="2800" b="1" dirty="0" smtClean="0">
                <a:solidFill>
                  <a:srgbClr val="201547"/>
                </a:solidFill>
                <a:latin typeface="Vafle Light VUT" pitchFamily="2" charset="2"/>
              </a:rPr>
              <a:t>… při </a:t>
            </a:r>
            <a:r>
              <a:rPr lang="cs-CZ" sz="2800" b="1" dirty="0">
                <a:solidFill>
                  <a:srgbClr val="201547"/>
                </a:solidFill>
                <a:latin typeface="Vafle Light VUT" pitchFamily="2" charset="2"/>
              </a:rPr>
              <a:t>potkávacích </a:t>
            </a:r>
            <a:r>
              <a:rPr lang="cs-CZ" sz="2800" b="1" dirty="0" smtClean="0">
                <a:solidFill>
                  <a:srgbClr val="201547"/>
                </a:solidFill>
                <a:latin typeface="Vafle Light VUT" pitchFamily="2" charset="2"/>
              </a:rPr>
              <a:t>světlech na </a:t>
            </a:r>
            <a:r>
              <a:rPr lang="cs-CZ" sz="2800" b="1" dirty="0">
                <a:solidFill>
                  <a:srgbClr val="201547"/>
                </a:solidFill>
                <a:latin typeface="Vafle Light VUT" pitchFamily="2" charset="2"/>
              </a:rPr>
              <a:t>chodce </a:t>
            </a:r>
            <a:endParaRPr lang="cs-CZ" sz="2800" b="1" dirty="0" smtClean="0">
              <a:solidFill>
                <a:srgbClr val="201547"/>
              </a:solidFill>
              <a:latin typeface="Vafle Light VUT" pitchFamily="2" charset="2"/>
            </a:endParaRP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v bílém oblečení (viditelnost na 70 m; cca 85 km/h)</a:t>
            </a: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v barevném oblečení </a:t>
            </a:r>
            <a:r>
              <a:rPr lang="cs-CZ" sz="2400" dirty="0">
                <a:latin typeface="Vafle Light VUT" pitchFamily="2" charset="2"/>
              </a:rPr>
              <a:t>(viditelnost na </a:t>
            </a:r>
            <a:r>
              <a:rPr lang="cs-CZ" sz="2400" dirty="0" smtClean="0">
                <a:latin typeface="Vafle Light VUT" pitchFamily="2" charset="2"/>
              </a:rPr>
              <a:t>50 m; cca 70 km/h) </a:t>
            </a: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v černém oblečení </a:t>
            </a:r>
            <a:r>
              <a:rPr lang="cs-CZ" sz="2400" dirty="0">
                <a:latin typeface="Vafle Light VUT" pitchFamily="2" charset="2"/>
              </a:rPr>
              <a:t>(viditelnost na </a:t>
            </a:r>
            <a:r>
              <a:rPr lang="cs-CZ" sz="2400" dirty="0" smtClean="0">
                <a:latin typeface="Vafle Light VUT" pitchFamily="2" charset="2"/>
              </a:rPr>
              <a:t>30 m; cca 50 km/h)</a:t>
            </a: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v reflexní vestě </a:t>
            </a:r>
            <a:r>
              <a:rPr lang="cs-CZ" sz="2400" dirty="0">
                <a:latin typeface="Vafle Light VUT" pitchFamily="2" charset="2"/>
              </a:rPr>
              <a:t>(viditelnost na </a:t>
            </a:r>
            <a:r>
              <a:rPr lang="cs-CZ" sz="2400" dirty="0" smtClean="0">
                <a:latin typeface="Vafle Light VUT" pitchFamily="2" charset="2"/>
              </a:rPr>
              <a:t>100 m; více než 90 km/h)</a:t>
            </a:r>
          </a:p>
          <a:p>
            <a:pPr marL="0" indent="0" algn="just">
              <a:buNone/>
            </a:pPr>
            <a:endParaRPr lang="cs-CZ" sz="1200" b="1" dirty="0" smtClean="0">
              <a:solidFill>
                <a:srgbClr val="201547"/>
              </a:solidFill>
              <a:latin typeface="Vafle Light VUT" pitchFamily="2" charset="2"/>
            </a:endParaRPr>
          </a:p>
          <a:p>
            <a:pPr marL="457200" lvl="1" indent="0" algn="just">
              <a:buNone/>
            </a:pPr>
            <a:endParaRPr lang="cs-CZ" sz="2400" dirty="0">
              <a:latin typeface="Vafle Light VUT" pitchFamily="2" charset="2"/>
            </a:endParaRPr>
          </a:p>
          <a:p>
            <a:pPr lvl="1" algn="just"/>
            <a:endParaRPr lang="cs-CZ" sz="2400" dirty="0">
              <a:latin typeface="Vafle Light VUT" pitchFamily="2" charset="2"/>
            </a:endParaRP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Rychlost přiměřená rozhledu…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628364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720000"/>
            <a:ext cx="8435280" cy="6093376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>
                <a:solidFill>
                  <a:srgbClr val="201547"/>
                </a:solidFill>
              </a:rPr>
              <a:t>3 stejná vozidla i řidiči</a:t>
            </a:r>
          </a:p>
          <a:p>
            <a:pPr marL="720000" lvl="1">
              <a:spcBef>
                <a:spcPts val="0"/>
              </a:spcBef>
            </a:pPr>
            <a:r>
              <a:rPr lang="cs-CZ" dirty="0">
                <a:solidFill>
                  <a:srgbClr val="E4002B"/>
                </a:solidFill>
              </a:rPr>
              <a:t>červené 90 km/h</a:t>
            </a:r>
          </a:p>
          <a:p>
            <a:pPr marL="720000" lvl="1">
              <a:spcBef>
                <a:spcPts val="0"/>
              </a:spcBef>
            </a:pP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fialové 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70 km/h</a:t>
            </a:r>
          </a:p>
          <a:p>
            <a:pPr marL="720000" lvl="1">
              <a:spcBef>
                <a:spcPts val="0"/>
              </a:spcBef>
            </a:pPr>
            <a:r>
              <a:rPr lang="cs-CZ" dirty="0" smtClean="0">
                <a:solidFill>
                  <a:schemeClr val="accent3">
                    <a:lumMod val="50000"/>
                  </a:schemeClr>
                </a:solidFill>
              </a:rPr>
              <a:t>zelené 50 km/h</a:t>
            </a:r>
          </a:p>
          <a:p>
            <a:r>
              <a:rPr lang="cs-CZ" dirty="0" smtClean="0">
                <a:solidFill>
                  <a:srgbClr val="201547"/>
                </a:solidFill>
              </a:rPr>
              <a:t>ve stejný čas vidí shodnou překážku</a:t>
            </a:r>
          </a:p>
          <a:p>
            <a:pPr lvl="1"/>
            <a:r>
              <a:rPr lang="cs-CZ" b="1" dirty="0" smtClean="0"/>
              <a:t>chodce</a:t>
            </a:r>
            <a:r>
              <a:rPr lang="cs-CZ" dirty="0" smtClean="0"/>
              <a:t> ve volnočasovém oblečení </a:t>
            </a:r>
            <a:r>
              <a:rPr lang="cs-CZ" b="1" dirty="0" smtClean="0"/>
              <a:t>50 m před vozidlem</a:t>
            </a:r>
          </a:p>
          <a:p>
            <a:pPr lvl="1"/>
            <a:endParaRPr lang="cs-CZ" dirty="0"/>
          </a:p>
          <a:p>
            <a:pPr lvl="1"/>
            <a:endParaRPr lang="cs-CZ" dirty="0" smtClean="0"/>
          </a:p>
          <a:p>
            <a:pPr lvl="1"/>
            <a:endParaRPr lang="cs-CZ" dirty="0"/>
          </a:p>
          <a:p>
            <a:pPr lvl="1"/>
            <a:r>
              <a:rPr lang="cs-CZ" dirty="0">
                <a:solidFill>
                  <a:srgbClr val="E4002B"/>
                </a:solidFill>
              </a:rPr>
              <a:t>červené vozidlo </a:t>
            </a:r>
            <a:r>
              <a:rPr lang="cs-CZ" b="1" dirty="0">
                <a:solidFill>
                  <a:srgbClr val="E4002B"/>
                </a:solidFill>
              </a:rPr>
              <a:t>naráží do překážky rychlostí 63 km/h</a:t>
            </a:r>
          </a:p>
          <a:p>
            <a:pPr lvl="1"/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fialové vozidlo jede rychlostí přiměřenou dohledu a </a:t>
            </a:r>
            <a:r>
              <a:rPr lang="cs-CZ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těsně zastavuje</a:t>
            </a:r>
          </a:p>
          <a:p>
            <a:pPr lvl="1"/>
            <a:r>
              <a:rPr lang="cs-CZ" dirty="0">
                <a:solidFill>
                  <a:schemeClr val="accent3">
                    <a:lumMod val="50000"/>
                  </a:schemeClr>
                </a:solidFill>
              </a:rPr>
              <a:t>zelené vozidlo bez problémů </a:t>
            </a:r>
            <a:r>
              <a:rPr lang="cs-CZ" b="1" dirty="0">
                <a:solidFill>
                  <a:schemeClr val="accent3">
                    <a:lumMod val="50000"/>
                  </a:schemeClr>
                </a:solidFill>
              </a:rPr>
              <a:t>zastavuje 21 m před překážkou</a:t>
            </a:r>
          </a:p>
          <a:p>
            <a:endParaRPr lang="cs-CZ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Rychlost přiměřená rozhledu na chodce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37586" y="3429000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rgbClr val="FFFF00"/>
                </a:solidFill>
                <a:hlinkClick r:id="rId3"/>
              </a:rPr>
              <a:t>https://</a:t>
            </a:r>
            <a:r>
              <a:rPr lang="cs-CZ" sz="4400" dirty="0" smtClean="0">
                <a:solidFill>
                  <a:srgbClr val="FFFF00"/>
                </a:solidFill>
                <a:hlinkClick r:id="rId3"/>
              </a:rPr>
              <a:t>youtu.be/praSqvQm044</a:t>
            </a:r>
            <a:endParaRPr lang="cs-CZ" sz="44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4095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F805-60B8-4B3E-9980-94729E05417C}" type="slidenum">
              <a:rPr lang="cs-CZ" smtClean="0"/>
              <a:t>55</a:t>
            </a:fld>
            <a:endParaRPr lang="cs-CZ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Pohled z místa řidiče modrého vozidla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67544" y="2924944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rgbClr val="FFFF00"/>
                </a:solidFill>
                <a:hlinkClick r:id="rId3"/>
              </a:rPr>
              <a:t>https://</a:t>
            </a:r>
            <a:r>
              <a:rPr lang="cs-CZ" sz="4400" dirty="0" smtClean="0">
                <a:solidFill>
                  <a:srgbClr val="FFFF00"/>
                </a:solidFill>
                <a:hlinkClick r:id="rId3"/>
              </a:rPr>
              <a:t>youtu.be/qtH3lXsppIQ</a:t>
            </a:r>
            <a:endParaRPr lang="cs-CZ" sz="44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86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F805-60B8-4B3E-9980-94729E05417C}" type="slidenum">
              <a:rPr lang="cs-CZ" smtClean="0"/>
              <a:t>56</a:t>
            </a:fld>
            <a:endParaRPr lang="cs-CZ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Celkový pohled na všechna vozidla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67544" y="2924944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rgbClr val="FFFF00"/>
                </a:solidFill>
                <a:hlinkClick r:id="rId3"/>
              </a:rPr>
              <a:t>https://</a:t>
            </a:r>
            <a:r>
              <a:rPr lang="cs-CZ" sz="4400" dirty="0" smtClean="0">
                <a:solidFill>
                  <a:srgbClr val="FFFF00"/>
                </a:solidFill>
                <a:hlinkClick r:id="rId3"/>
              </a:rPr>
              <a:t>youtu.be/Br1PmxbcWXM</a:t>
            </a:r>
            <a:endParaRPr lang="cs-CZ" sz="44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03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760640"/>
          </a:xfrm>
          <a:ln>
            <a:noFill/>
          </a:ln>
        </p:spPr>
        <p:txBody>
          <a:bodyPr>
            <a:normAutofit fontScale="92500"/>
          </a:bodyPr>
          <a:lstStyle/>
          <a:p>
            <a:pPr algn="just"/>
            <a:r>
              <a:rPr lang="cs-CZ" sz="2800" b="1" dirty="0" smtClean="0">
                <a:solidFill>
                  <a:srgbClr val="898D8D"/>
                </a:solidFill>
                <a:latin typeface="Vafle Light VUT" pitchFamily="2" charset="2"/>
              </a:rPr>
              <a:t>… při </a:t>
            </a:r>
            <a:r>
              <a:rPr lang="cs-CZ" sz="2800" b="1" dirty="0">
                <a:solidFill>
                  <a:srgbClr val="898D8D"/>
                </a:solidFill>
                <a:latin typeface="Vafle Light VUT" pitchFamily="2" charset="2"/>
              </a:rPr>
              <a:t>potkávacích </a:t>
            </a:r>
            <a:r>
              <a:rPr lang="cs-CZ" sz="2800" b="1" dirty="0" smtClean="0">
                <a:solidFill>
                  <a:srgbClr val="898D8D"/>
                </a:solidFill>
                <a:latin typeface="Vafle Light VUT" pitchFamily="2" charset="2"/>
              </a:rPr>
              <a:t>světlech na </a:t>
            </a:r>
            <a:r>
              <a:rPr lang="cs-CZ" sz="2800" b="1" dirty="0">
                <a:solidFill>
                  <a:srgbClr val="898D8D"/>
                </a:solidFill>
                <a:latin typeface="Vafle Light VUT" pitchFamily="2" charset="2"/>
              </a:rPr>
              <a:t>chodce </a:t>
            </a:r>
            <a:endParaRPr lang="cs-CZ" sz="2800" b="1" dirty="0" smtClean="0">
              <a:solidFill>
                <a:srgbClr val="898D8D"/>
              </a:solidFill>
              <a:latin typeface="Vafle Light VUT" pitchFamily="2" charset="2"/>
            </a:endParaRPr>
          </a:p>
          <a:p>
            <a:pPr lvl="1" algn="just"/>
            <a:r>
              <a:rPr lang="cs-CZ" sz="2400" dirty="0" smtClean="0">
                <a:solidFill>
                  <a:srgbClr val="898D8D"/>
                </a:solidFill>
                <a:latin typeface="Vafle Light VUT" pitchFamily="2" charset="2"/>
              </a:rPr>
              <a:t>v bílém oblečení (na 70 m; cca 85 km/h)</a:t>
            </a:r>
          </a:p>
          <a:p>
            <a:pPr lvl="1" algn="just"/>
            <a:r>
              <a:rPr lang="cs-CZ" sz="2400" dirty="0" smtClean="0">
                <a:solidFill>
                  <a:srgbClr val="898D8D"/>
                </a:solidFill>
                <a:latin typeface="Vafle Light VUT" pitchFamily="2" charset="2"/>
              </a:rPr>
              <a:t>v barevném oblečení (na 50 m; cca 70 km/h) </a:t>
            </a:r>
          </a:p>
          <a:p>
            <a:pPr lvl="1" algn="just"/>
            <a:r>
              <a:rPr lang="cs-CZ" sz="2400" dirty="0" smtClean="0">
                <a:solidFill>
                  <a:srgbClr val="898D8D"/>
                </a:solidFill>
                <a:latin typeface="Vafle Light VUT" pitchFamily="2" charset="2"/>
              </a:rPr>
              <a:t>v černém oblečení (na 30 m; cca 50 km/h)</a:t>
            </a:r>
          </a:p>
          <a:p>
            <a:pPr lvl="1" algn="just"/>
            <a:r>
              <a:rPr lang="cs-CZ" sz="2400" dirty="0" smtClean="0">
                <a:solidFill>
                  <a:srgbClr val="898D8D"/>
                </a:solidFill>
                <a:latin typeface="Vafle Light VUT" pitchFamily="2" charset="2"/>
              </a:rPr>
              <a:t>v reflexní vestě (na 100 m; více než 90 km/h)</a:t>
            </a:r>
          </a:p>
          <a:p>
            <a:pPr marL="0" indent="0" algn="just">
              <a:buNone/>
            </a:pPr>
            <a:endParaRPr lang="cs-CZ" sz="1200" b="1" dirty="0" smtClean="0">
              <a:solidFill>
                <a:srgbClr val="201547"/>
              </a:solidFill>
              <a:latin typeface="Vafle Light VUT" pitchFamily="2" charset="2"/>
            </a:endParaRPr>
          </a:p>
          <a:p>
            <a:pPr algn="just"/>
            <a:r>
              <a:rPr lang="cs-CZ" sz="2800" b="1" dirty="0">
                <a:solidFill>
                  <a:srgbClr val="201547"/>
                </a:solidFill>
                <a:latin typeface="Vafle Light VUT" pitchFamily="2" charset="2"/>
              </a:rPr>
              <a:t>… při </a:t>
            </a:r>
            <a:r>
              <a:rPr lang="cs-CZ" sz="2800" b="1" dirty="0" smtClean="0">
                <a:solidFill>
                  <a:srgbClr val="201547"/>
                </a:solidFill>
                <a:latin typeface="Vafle Light VUT" pitchFamily="2" charset="2"/>
              </a:rPr>
              <a:t>dálkových </a:t>
            </a:r>
            <a:r>
              <a:rPr lang="cs-CZ" sz="2800" b="1" dirty="0">
                <a:solidFill>
                  <a:srgbClr val="201547"/>
                </a:solidFill>
                <a:latin typeface="Vafle Light VUT" pitchFamily="2" charset="2"/>
              </a:rPr>
              <a:t>světlech na chodce </a:t>
            </a:r>
          </a:p>
          <a:p>
            <a:pPr lvl="1" algn="just"/>
            <a:r>
              <a:rPr lang="cs-CZ" sz="2400" dirty="0">
                <a:latin typeface="Vafle Light VUT" pitchFamily="2" charset="2"/>
              </a:rPr>
              <a:t>v bílém oblečení (viditelnost na </a:t>
            </a:r>
            <a:r>
              <a:rPr lang="cs-CZ" sz="2400" dirty="0" smtClean="0">
                <a:latin typeface="Vafle Light VUT" pitchFamily="2" charset="2"/>
              </a:rPr>
              <a:t>120 </a:t>
            </a:r>
            <a:r>
              <a:rPr lang="cs-CZ" sz="2400" dirty="0">
                <a:latin typeface="Vafle Light VUT" pitchFamily="2" charset="2"/>
              </a:rPr>
              <a:t>m; více než 90 km/h</a:t>
            </a:r>
            <a:r>
              <a:rPr lang="cs-CZ" sz="2400" dirty="0" smtClean="0">
                <a:latin typeface="Vafle Light VUT" pitchFamily="2" charset="2"/>
              </a:rPr>
              <a:t>)</a:t>
            </a:r>
            <a:endParaRPr lang="cs-CZ" sz="2400" dirty="0">
              <a:latin typeface="Vafle Light VUT" pitchFamily="2" charset="2"/>
            </a:endParaRPr>
          </a:p>
          <a:p>
            <a:pPr lvl="1" algn="just"/>
            <a:r>
              <a:rPr lang="cs-CZ" sz="2400" dirty="0">
                <a:latin typeface="Vafle Light VUT" pitchFamily="2" charset="2"/>
              </a:rPr>
              <a:t>v barevném oblečení (viditelnost na </a:t>
            </a:r>
            <a:r>
              <a:rPr lang="cs-CZ" sz="2400" dirty="0" smtClean="0">
                <a:latin typeface="Vafle Light VUT" pitchFamily="2" charset="2"/>
              </a:rPr>
              <a:t>90 </a:t>
            </a:r>
            <a:r>
              <a:rPr lang="cs-CZ" sz="2400" dirty="0">
                <a:latin typeface="Vafle Light VUT" pitchFamily="2" charset="2"/>
              </a:rPr>
              <a:t>m; více než 90 km/h</a:t>
            </a:r>
            <a:r>
              <a:rPr lang="cs-CZ" sz="2400" dirty="0" smtClean="0">
                <a:latin typeface="Vafle Light VUT" pitchFamily="2" charset="2"/>
              </a:rPr>
              <a:t>) </a:t>
            </a:r>
            <a:endParaRPr lang="cs-CZ" sz="2400" dirty="0">
              <a:latin typeface="Vafle Light VUT" pitchFamily="2" charset="2"/>
            </a:endParaRPr>
          </a:p>
          <a:p>
            <a:pPr lvl="1" algn="just"/>
            <a:r>
              <a:rPr lang="cs-CZ" sz="2400" dirty="0">
                <a:latin typeface="Vafle Light VUT" pitchFamily="2" charset="2"/>
              </a:rPr>
              <a:t>v černém oblečení (viditelnost na </a:t>
            </a:r>
            <a:r>
              <a:rPr lang="cs-CZ" sz="2400" dirty="0" smtClean="0">
                <a:latin typeface="Vafle Light VUT" pitchFamily="2" charset="2"/>
              </a:rPr>
              <a:t>70 </a:t>
            </a:r>
            <a:r>
              <a:rPr lang="cs-CZ" sz="2400" dirty="0">
                <a:latin typeface="Vafle Light VUT" pitchFamily="2" charset="2"/>
              </a:rPr>
              <a:t>m; cca </a:t>
            </a:r>
            <a:r>
              <a:rPr lang="cs-CZ" sz="2400" dirty="0" smtClean="0">
                <a:latin typeface="Vafle Light VUT" pitchFamily="2" charset="2"/>
              </a:rPr>
              <a:t>85 </a:t>
            </a:r>
            <a:r>
              <a:rPr lang="cs-CZ" sz="2400" dirty="0">
                <a:latin typeface="Vafle Light VUT" pitchFamily="2" charset="2"/>
              </a:rPr>
              <a:t>km/h)</a:t>
            </a:r>
          </a:p>
          <a:p>
            <a:pPr lvl="1" algn="just"/>
            <a:r>
              <a:rPr lang="cs-CZ" sz="2400" dirty="0">
                <a:latin typeface="Vafle Light VUT" pitchFamily="2" charset="2"/>
              </a:rPr>
              <a:t>v reflexní vestě (viditelnost přes </a:t>
            </a:r>
            <a:r>
              <a:rPr lang="cs-CZ" sz="2400" dirty="0" smtClean="0">
                <a:latin typeface="Vafle Light VUT" pitchFamily="2" charset="2"/>
              </a:rPr>
              <a:t>150 </a:t>
            </a:r>
            <a:r>
              <a:rPr lang="cs-CZ" sz="2400" dirty="0">
                <a:latin typeface="Vafle Light VUT" pitchFamily="2" charset="2"/>
              </a:rPr>
              <a:t>m; více než 90 km/h)</a:t>
            </a:r>
          </a:p>
          <a:p>
            <a:pPr marL="0" indent="0" algn="just">
              <a:buNone/>
            </a:pPr>
            <a:endParaRPr lang="cs-CZ" sz="1200" b="1" dirty="0">
              <a:solidFill>
                <a:srgbClr val="201547"/>
              </a:solidFill>
              <a:latin typeface="Vafle Light VUT" pitchFamily="2" charset="2"/>
            </a:endParaRPr>
          </a:p>
          <a:p>
            <a:pPr algn="just"/>
            <a:r>
              <a:rPr lang="cs-CZ" sz="2800" b="1" dirty="0" smtClean="0">
                <a:solidFill>
                  <a:srgbClr val="201547"/>
                </a:solidFill>
                <a:latin typeface="Vafle Light VUT" pitchFamily="2" charset="2"/>
              </a:rPr>
              <a:t>přizpůsobit rychlost rozhledu</a:t>
            </a: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při použití potkávacích světel na neosvětlené vozovce zpomalit</a:t>
            </a:r>
            <a:endParaRPr lang="cs-CZ" sz="2400" dirty="0">
              <a:latin typeface="Vafle Light VUT" pitchFamily="2" charset="2"/>
            </a:endParaRPr>
          </a:p>
          <a:p>
            <a:pPr marL="457200" lvl="1" indent="0" algn="just">
              <a:buNone/>
            </a:pPr>
            <a:endParaRPr lang="cs-CZ" sz="2400" dirty="0">
              <a:latin typeface="Vafle Light VUT" pitchFamily="2" charset="2"/>
            </a:endParaRPr>
          </a:p>
          <a:p>
            <a:pPr lvl="1" algn="just"/>
            <a:endParaRPr lang="cs-CZ" sz="2400" dirty="0">
              <a:latin typeface="Vafle Light VUT" pitchFamily="2" charset="2"/>
            </a:endParaRP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Rychlost přiměřená rozhledu…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01160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F805-60B8-4B3E-9980-94729E05417C}" type="slidenum">
              <a:rPr lang="cs-CZ" smtClean="0"/>
              <a:t>58</a:t>
            </a:fld>
            <a:endParaRPr lang="cs-CZ"/>
          </a:p>
        </p:txBody>
      </p:sp>
      <p:pic>
        <p:nvPicPr>
          <p:cNvPr id="5" name="Picture 4" descr="\\disk1\doktorand\Reflexní prvky\Noční měření 6.5.2013\DSC_3841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628800"/>
            <a:ext cx="9144000" cy="5256584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Nekvalitní „reflexní“ vesta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76064"/>
          </a:xfrm>
          <a:ln>
            <a:noFill/>
          </a:ln>
        </p:spPr>
        <p:txBody>
          <a:bodyPr>
            <a:normAutofit/>
          </a:bodyPr>
          <a:lstStyle/>
          <a:p>
            <a:pPr algn="just"/>
            <a:r>
              <a:rPr lang="cs-CZ" sz="2800" b="1" dirty="0" smtClean="0">
                <a:solidFill>
                  <a:srgbClr val="201547"/>
                </a:solidFill>
                <a:latin typeface="Vafle Light VUT" pitchFamily="2" charset="2"/>
              </a:rPr>
              <a:t>občas se z řidiče stane chodec </a:t>
            </a:r>
          </a:p>
        </p:txBody>
      </p:sp>
    </p:spTree>
    <p:extLst>
      <p:ext uri="{BB962C8B-B14F-4D97-AF65-F5344CB8AC3E}">
        <p14:creationId xmlns:p14="http://schemas.microsoft.com/office/powerpoint/2010/main" val="5774808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760640"/>
          </a:xfrm>
          <a:ln>
            <a:noFill/>
          </a:ln>
        </p:spPr>
        <p:txBody>
          <a:bodyPr>
            <a:normAutofit/>
          </a:bodyPr>
          <a:lstStyle/>
          <a:p>
            <a:pPr algn="just"/>
            <a:r>
              <a:rPr lang="cs-CZ" sz="2800" b="1" dirty="0" smtClean="0">
                <a:solidFill>
                  <a:srgbClr val="201547"/>
                </a:solidFill>
                <a:latin typeface="Vafle Light VUT" pitchFamily="2" charset="2"/>
              </a:rPr>
              <a:t>Zásada </a:t>
            </a:r>
            <a:r>
              <a:rPr lang="cs-CZ" sz="2800" b="1" dirty="0">
                <a:solidFill>
                  <a:srgbClr val="201547"/>
                </a:solidFill>
                <a:latin typeface="Vafle Light VUT" pitchFamily="2" charset="2"/>
              </a:rPr>
              <a:t>„</a:t>
            </a:r>
            <a:r>
              <a:rPr lang="cs-CZ" sz="2800" b="1" dirty="0" smtClean="0">
                <a:solidFill>
                  <a:srgbClr val="201547"/>
                </a:solidFill>
                <a:latin typeface="Vafle Light VUT" pitchFamily="2" charset="2"/>
              </a:rPr>
              <a:t>vidět a být viděn“</a:t>
            </a: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čisté světlomety,</a:t>
            </a: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čistá skla (i nestírané plochy) + dobrý výhled</a:t>
            </a: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čisté svítilny a odrazky</a:t>
            </a:r>
          </a:p>
          <a:p>
            <a:pPr marL="0" indent="0" algn="just">
              <a:buNone/>
            </a:pPr>
            <a:endParaRPr lang="cs-CZ" sz="1200" b="1" dirty="0">
              <a:solidFill>
                <a:srgbClr val="201547"/>
              </a:solidFill>
              <a:latin typeface="Vafle Light VUT" pitchFamily="2" charset="2"/>
            </a:endParaRPr>
          </a:p>
          <a:p>
            <a:pPr marL="457200" lvl="1" indent="0" algn="just">
              <a:buNone/>
            </a:pPr>
            <a:endParaRPr lang="cs-CZ" sz="2400" dirty="0">
              <a:latin typeface="Vafle Light VUT" pitchFamily="2" charset="2"/>
            </a:endParaRP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Péče o vozidlo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536308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F805-60B8-4B3E-9980-94729E05417C}" type="slidenum">
              <a:rPr lang="cs-CZ" smtClean="0"/>
              <a:t>6</a:t>
            </a:fld>
            <a:endParaRPr lang="cs-CZ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0" y="188640"/>
            <a:ext cx="9144000" cy="576064"/>
          </a:xfrm>
          <a:ln>
            <a:noFill/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2800" b="1" dirty="0" smtClean="0">
                <a:solidFill>
                  <a:srgbClr val="898D8D"/>
                </a:solidFill>
                <a:latin typeface="Vafle Light VUT" pitchFamily="2" charset="2"/>
              </a:rPr>
              <a:t>Shodné místo v noci – potkávací halogenové světlomety</a:t>
            </a:r>
          </a:p>
          <a:p>
            <a:pPr marL="457200" lvl="1" indent="0" algn="ctr">
              <a:buNone/>
            </a:pPr>
            <a:endParaRPr lang="cs-CZ" dirty="0" smtClean="0">
              <a:latin typeface="Vafle Light VUT" pitchFamily="2" charset="2"/>
            </a:endParaRPr>
          </a:p>
          <a:p>
            <a:pPr lvl="1" algn="ctr"/>
            <a:endParaRPr lang="cs-CZ" dirty="0" smtClean="0">
              <a:latin typeface="Vafle Light VUT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0507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F805-60B8-4B3E-9980-94729E05417C}" type="slidenum">
              <a:rPr lang="cs-CZ" smtClean="0"/>
              <a:t>60</a:t>
            </a:fld>
            <a:endParaRPr lang="cs-CZ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Zásada: Vidět a být viděn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743294"/>
            <a:ext cx="9162000" cy="6114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3402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F805-60B8-4B3E-9980-94729E05417C}" type="slidenum">
              <a:rPr lang="cs-CZ" smtClean="0"/>
              <a:t>61</a:t>
            </a:fld>
            <a:endParaRPr lang="cs-CZ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Zásada: Vidět a být viděn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20000"/>
            <a:ext cx="9144000" cy="613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02738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F805-60B8-4B3E-9980-94729E05417C}" type="slidenum">
              <a:rPr lang="cs-CZ" smtClean="0"/>
              <a:t>62</a:t>
            </a:fld>
            <a:endParaRPr lang="cs-CZ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Zásada: Vidět a být viděn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pic>
        <p:nvPicPr>
          <p:cNvPr id="5" name="Picture 127"/>
          <p:cNvPicPr/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20001"/>
            <a:ext cx="9144000" cy="613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0144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760640"/>
          </a:xfrm>
          <a:ln>
            <a:noFill/>
          </a:ln>
        </p:spPr>
        <p:txBody>
          <a:bodyPr>
            <a:normAutofit/>
          </a:bodyPr>
          <a:lstStyle/>
          <a:p>
            <a:pPr algn="just"/>
            <a:r>
              <a:rPr lang="cs-CZ" sz="2800" b="1" dirty="0" smtClean="0">
                <a:solidFill>
                  <a:srgbClr val="898D8D"/>
                </a:solidFill>
                <a:latin typeface="Vafle Light VUT" pitchFamily="2" charset="2"/>
              </a:rPr>
              <a:t>Zásada </a:t>
            </a:r>
            <a:r>
              <a:rPr lang="cs-CZ" sz="2800" b="1" dirty="0">
                <a:solidFill>
                  <a:srgbClr val="898D8D"/>
                </a:solidFill>
                <a:latin typeface="Vafle Light VUT" pitchFamily="2" charset="2"/>
              </a:rPr>
              <a:t>„</a:t>
            </a:r>
            <a:r>
              <a:rPr lang="cs-CZ" sz="2800" b="1" dirty="0" smtClean="0">
                <a:solidFill>
                  <a:srgbClr val="898D8D"/>
                </a:solidFill>
                <a:latin typeface="Vafle Light VUT" pitchFamily="2" charset="2"/>
              </a:rPr>
              <a:t>vidět a být viděn“</a:t>
            </a:r>
          </a:p>
          <a:p>
            <a:pPr lvl="1" algn="just"/>
            <a:r>
              <a:rPr lang="cs-CZ" sz="2400" dirty="0" smtClean="0">
                <a:solidFill>
                  <a:srgbClr val="898D8D"/>
                </a:solidFill>
                <a:latin typeface="Vafle Light VUT" pitchFamily="2" charset="2"/>
              </a:rPr>
              <a:t>čisté světlomety,</a:t>
            </a:r>
          </a:p>
          <a:p>
            <a:pPr lvl="1" algn="just"/>
            <a:r>
              <a:rPr lang="cs-CZ" sz="2400" dirty="0" smtClean="0">
                <a:solidFill>
                  <a:srgbClr val="898D8D"/>
                </a:solidFill>
                <a:latin typeface="Vafle Light VUT" pitchFamily="2" charset="2"/>
              </a:rPr>
              <a:t>čistá skla (i nestírané plochy) + dobrý výhled</a:t>
            </a:r>
          </a:p>
          <a:p>
            <a:pPr lvl="1" algn="just"/>
            <a:r>
              <a:rPr lang="cs-CZ" sz="2400" dirty="0" smtClean="0">
                <a:solidFill>
                  <a:srgbClr val="898D8D"/>
                </a:solidFill>
                <a:latin typeface="Vafle Light VUT" pitchFamily="2" charset="2"/>
              </a:rPr>
              <a:t>čisté svítilny a odrazky</a:t>
            </a:r>
          </a:p>
          <a:p>
            <a:pPr marL="0" indent="0" algn="just">
              <a:buNone/>
            </a:pPr>
            <a:endParaRPr lang="cs-CZ" sz="1200" b="1" dirty="0">
              <a:solidFill>
                <a:srgbClr val="201547"/>
              </a:solidFill>
              <a:latin typeface="Vafle Light VUT" pitchFamily="2" charset="2"/>
            </a:endParaRPr>
          </a:p>
          <a:p>
            <a:pPr algn="just"/>
            <a:r>
              <a:rPr lang="cs-CZ" sz="2800" b="1" dirty="0" smtClean="0">
                <a:solidFill>
                  <a:srgbClr val="201547"/>
                </a:solidFill>
                <a:latin typeface="Vafle Light VUT" pitchFamily="2" charset="2"/>
              </a:rPr>
              <a:t>Správné nastavení světlometů</a:t>
            </a:r>
            <a:endParaRPr lang="cs-CZ" sz="2800" b="1" dirty="0">
              <a:solidFill>
                <a:srgbClr val="201547"/>
              </a:solidFill>
              <a:latin typeface="Vafle Light VUT" pitchFamily="2" charset="2"/>
            </a:endParaRP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špatné seřízení = malý dosvit nebo oslnění protijedoucích</a:t>
            </a: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v případě manuálního nastavování odpovídá základní poloha zatížení vozidla řidičem (příp. i spolujezdcem)</a:t>
            </a:r>
            <a:endParaRPr lang="cs-CZ" sz="2400" dirty="0">
              <a:latin typeface="Vafle Light VUT" pitchFamily="2" charset="2"/>
            </a:endParaRPr>
          </a:p>
          <a:p>
            <a:pPr marL="0" indent="0" algn="just">
              <a:buNone/>
            </a:pPr>
            <a:endParaRPr lang="cs-CZ" sz="1200" b="1" dirty="0">
              <a:solidFill>
                <a:srgbClr val="201547"/>
              </a:solidFill>
              <a:latin typeface="Vafle Light VUT" pitchFamily="2" charset="2"/>
            </a:endParaRPr>
          </a:p>
          <a:p>
            <a:pPr lvl="1" algn="just"/>
            <a:endParaRPr lang="cs-CZ" sz="2400" dirty="0">
              <a:latin typeface="Vafle Light VUT" pitchFamily="2" charset="2"/>
            </a:endParaRP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Péče o vozidlo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669203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F805-60B8-4B3E-9980-94729E05417C}" type="slidenum">
              <a:rPr lang="cs-CZ" smtClean="0"/>
              <a:t>64</a:t>
            </a:fld>
            <a:endParaRPr lang="cs-CZ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Správně nastavené halogenové světlomety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00" y="720000"/>
            <a:ext cx="9180000" cy="613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1738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F805-60B8-4B3E-9980-94729E05417C}" type="slidenum">
              <a:rPr lang="cs-CZ" smtClean="0"/>
              <a:t>65</a:t>
            </a:fld>
            <a:endParaRPr lang="cs-CZ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Špatně nastavené halogenové světlomety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00" y="722678"/>
            <a:ext cx="9180000" cy="613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509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F805-60B8-4B3E-9980-94729E05417C}" type="slidenum">
              <a:rPr lang="cs-CZ" smtClean="0"/>
              <a:t>66</a:t>
            </a:fld>
            <a:endParaRPr lang="cs-CZ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Špatně nastavené halogenové světlomety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00" y="720000"/>
            <a:ext cx="9180000" cy="613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095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F805-60B8-4B3E-9980-94729E05417C}" type="slidenum">
              <a:rPr lang="cs-CZ" smtClean="0"/>
              <a:t>67</a:t>
            </a:fld>
            <a:endParaRPr lang="cs-CZ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Špatně nastavené halogenové světlomety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8653" y="720000"/>
            <a:ext cx="9180000" cy="613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37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F805-60B8-4B3E-9980-94729E05417C}" type="slidenum">
              <a:rPr lang="cs-CZ" smtClean="0"/>
              <a:t>68</a:t>
            </a:fld>
            <a:endParaRPr lang="cs-CZ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Použití potkávacích světlometů v mlze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720000"/>
            <a:ext cx="9144000" cy="613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62393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F805-60B8-4B3E-9980-94729E05417C}" type="slidenum">
              <a:rPr lang="cs-CZ" smtClean="0"/>
              <a:t>69</a:t>
            </a:fld>
            <a:endParaRPr lang="cs-CZ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Použití </a:t>
            </a:r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dálkových </a:t>
            </a: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světlometů v mlze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720000"/>
            <a:ext cx="9180000" cy="613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966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760640"/>
          </a:xfrm>
          <a:ln>
            <a:noFill/>
          </a:ln>
        </p:spPr>
        <p:txBody>
          <a:bodyPr>
            <a:normAutofit/>
          </a:bodyPr>
          <a:lstStyle/>
          <a:p>
            <a:pPr algn="just"/>
            <a:r>
              <a:rPr lang="cs-CZ" sz="2800" b="1" dirty="0" smtClean="0">
                <a:solidFill>
                  <a:srgbClr val="898D8D"/>
                </a:solidFill>
                <a:latin typeface="Vafle Light VUT" pitchFamily="2" charset="2"/>
              </a:rPr>
              <a:t>Viditelnost je podstatně snížena tmou</a:t>
            </a:r>
          </a:p>
          <a:p>
            <a:pPr marL="0" indent="0" algn="just">
              <a:buNone/>
            </a:pPr>
            <a:endParaRPr lang="cs-CZ" sz="1200" b="1" dirty="0" smtClean="0">
              <a:solidFill>
                <a:srgbClr val="201547"/>
              </a:solidFill>
              <a:latin typeface="Vafle Light VUT" pitchFamily="2" charset="2"/>
            </a:endParaRPr>
          </a:p>
          <a:p>
            <a:pPr algn="just"/>
            <a:r>
              <a:rPr lang="cs-CZ" sz="2800" b="1" dirty="0" smtClean="0">
                <a:solidFill>
                  <a:srgbClr val="201547"/>
                </a:solidFill>
                <a:latin typeface="Vafle Light VUT" pitchFamily="2" charset="2"/>
              </a:rPr>
              <a:t>Výrazné omezení rozhledu proti denní době</a:t>
            </a: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světelné podmínky omezují rozhled </a:t>
            </a:r>
            <a:r>
              <a:rPr lang="en-US" sz="2400" dirty="0" smtClean="0">
                <a:solidFill>
                  <a:srgbClr val="E4002B"/>
                </a:solidFill>
                <a:latin typeface="Vafle Light VUT" pitchFamily="2" charset="2"/>
              </a:rPr>
              <a:t>=</a:t>
            </a:r>
            <a:r>
              <a:rPr lang="en-US" sz="2400" b="1" dirty="0" smtClean="0">
                <a:solidFill>
                  <a:srgbClr val="E4002B"/>
                </a:solidFill>
                <a:latin typeface="Vafle Light VUT" pitchFamily="2" charset="2"/>
              </a:rPr>
              <a:t>&gt;</a:t>
            </a:r>
            <a:r>
              <a:rPr lang="cs-CZ" sz="2400" b="1" dirty="0" smtClean="0">
                <a:latin typeface="Vafle Light VUT" pitchFamily="2" charset="2"/>
              </a:rPr>
              <a:t> </a:t>
            </a:r>
            <a:r>
              <a:rPr lang="cs-CZ" sz="2400" dirty="0" smtClean="0">
                <a:latin typeface="Vafle Light VUT" pitchFamily="2" charset="2"/>
              </a:rPr>
              <a:t>řadu důležitých objektů může řidič vidět později než ve dne</a:t>
            </a: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nutno zvýšit pozornost a zpomalit</a:t>
            </a:r>
          </a:p>
          <a:p>
            <a:pPr marL="457200" lvl="1" indent="0" algn="just">
              <a:buNone/>
            </a:pPr>
            <a:endParaRPr lang="cs-CZ" sz="1200" dirty="0" smtClean="0">
              <a:latin typeface="Vafle Light VUT" pitchFamily="2" charset="2"/>
            </a:endParaRPr>
          </a:p>
          <a:p>
            <a:pPr marL="457200" lvl="1" indent="0" algn="just">
              <a:buNone/>
            </a:pPr>
            <a:endParaRPr lang="cs-CZ" sz="1200" dirty="0" smtClean="0">
              <a:latin typeface="Vafle Light VUT" pitchFamily="2" charset="2"/>
            </a:endParaRPr>
          </a:p>
          <a:p>
            <a:pPr lvl="1" algn="just"/>
            <a:endParaRPr lang="cs-CZ" sz="2400" dirty="0" smtClean="0">
              <a:latin typeface="Vafle Light VUT" pitchFamily="2" charset="2"/>
            </a:endParaRP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Specifika jízdy v noci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538272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760640"/>
          </a:xfrm>
          <a:ln>
            <a:noFill/>
          </a:ln>
        </p:spPr>
        <p:txBody>
          <a:bodyPr>
            <a:normAutofit/>
          </a:bodyPr>
          <a:lstStyle/>
          <a:p>
            <a:pPr algn="just"/>
            <a:r>
              <a:rPr lang="cs-CZ" sz="2800" b="1" dirty="0" smtClean="0">
                <a:solidFill>
                  <a:srgbClr val="898D8D"/>
                </a:solidFill>
                <a:latin typeface="Vafle Light VUT" pitchFamily="2" charset="2"/>
              </a:rPr>
              <a:t>Zásada </a:t>
            </a:r>
            <a:r>
              <a:rPr lang="cs-CZ" sz="2800" b="1" dirty="0">
                <a:solidFill>
                  <a:srgbClr val="898D8D"/>
                </a:solidFill>
                <a:latin typeface="Vafle Light VUT" pitchFamily="2" charset="2"/>
              </a:rPr>
              <a:t>„</a:t>
            </a:r>
            <a:r>
              <a:rPr lang="cs-CZ" sz="2800" b="1" dirty="0" smtClean="0">
                <a:solidFill>
                  <a:srgbClr val="898D8D"/>
                </a:solidFill>
                <a:latin typeface="Vafle Light VUT" pitchFamily="2" charset="2"/>
              </a:rPr>
              <a:t>vidět a být viděn“</a:t>
            </a:r>
          </a:p>
          <a:p>
            <a:pPr lvl="1" algn="just"/>
            <a:r>
              <a:rPr lang="cs-CZ" sz="2400" dirty="0" smtClean="0">
                <a:solidFill>
                  <a:srgbClr val="898D8D"/>
                </a:solidFill>
                <a:latin typeface="Vafle Light VUT" pitchFamily="2" charset="2"/>
              </a:rPr>
              <a:t>čisté světlomety,</a:t>
            </a:r>
          </a:p>
          <a:p>
            <a:pPr lvl="1" algn="just"/>
            <a:r>
              <a:rPr lang="cs-CZ" sz="2400" dirty="0" smtClean="0">
                <a:solidFill>
                  <a:srgbClr val="898D8D"/>
                </a:solidFill>
                <a:latin typeface="Vafle Light VUT" pitchFamily="2" charset="2"/>
              </a:rPr>
              <a:t>čistá skla (i nestírané plochy) + dobrý výhled</a:t>
            </a:r>
          </a:p>
          <a:p>
            <a:pPr lvl="1" algn="just"/>
            <a:r>
              <a:rPr lang="cs-CZ" sz="2400" dirty="0" smtClean="0">
                <a:solidFill>
                  <a:srgbClr val="898D8D"/>
                </a:solidFill>
                <a:latin typeface="Vafle Light VUT" pitchFamily="2" charset="2"/>
              </a:rPr>
              <a:t>čisté svítilny a odrazky</a:t>
            </a:r>
          </a:p>
          <a:p>
            <a:pPr marL="0" indent="0" algn="just">
              <a:buNone/>
            </a:pPr>
            <a:endParaRPr lang="cs-CZ" sz="1200" b="1" dirty="0">
              <a:solidFill>
                <a:srgbClr val="898D8D"/>
              </a:solidFill>
              <a:latin typeface="Vafle Light VUT" pitchFamily="2" charset="2"/>
            </a:endParaRPr>
          </a:p>
          <a:p>
            <a:pPr algn="just"/>
            <a:r>
              <a:rPr lang="cs-CZ" sz="2800" b="1" dirty="0" smtClean="0">
                <a:solidFill>
                  <a:srgbClr val="898D8D"/>
                </a:solidFill>
                <a:latin typeface="Vafle Light VUT" pitchFamily="2" charset="2"/>
              </a:rPr>
              <a:t>Správné nastavení světlometů</a:t>
            </a:r>
            <a:endParaRPr lang="cs-CZ" sz="2800" b="1" dirty="0">
              <a:solidFill>
                <a:srgbClr val="898D8D"/>
              </a:solidFill>
              <a:latin typeface="Vafle Light VUT" pitchFamily="2" charset="2"/>
            </a:endParaRPr>
          </a:p>
          <a:p>
            <a:pPr lvl="1" algn="just"/>
            <a:r>
              <a:rPr lang="cs-CZ" sz="2400" dirty="0" smtClean="0">
                <a:solidFill>
                  <a:srgbClr val="898D8D"/>
                </a:solidFill>
                <a:latin typeface="Vafle Light VUT" pitchFamily="2" charset="2"/>
              </a:rPr>
              <a:t>špatné seřízení = malý dosvit nebo oslnění protijedoucích</a:t>
            </a:r>
          </a:p>
          <a:p>
            <a:pPr lvl="1" algn="just"/>
            <a:r>
              <a:rPr lang="cs-CZ" sz="2400" dirty="0" smtClean="0">
                <a:solidFill>
                  <a:srgbClr val="898D8D"/>
                </a:solidFill>
                <a:latin typeface="Vafle Light VUT" pitchFamily="2" charset="2"/>
              </a:rPr>
              <a:t>v případě manuálního nastavování odpovídá základní poloha zatížení vozidla řidičem (příp. i spolujezdcem)</a:t>
            </a:r>
            <a:endParaRPr lang="cs-CZ" sz="2400" dirty="0">
              <a:solidFill>
                <a:srgbClr val="898D8D"/>
              </a:solidFill>
              <a:latin typeface="Vafle Light VUT" pitchFamily="2" charset="2"/>
            </a:endParaRPr>
          </a:p>
          <a:p>
            <a:pPr marL="0" indent="0" algn="just">
              <a:buNone/>
            </a:pPr>
            <a:endParaRPr lang="cs-CZ" sz="1200" b="1" dirty="0">
              <a:solidFill>
                <a:srgbClr val="201547"/>
              </a:solidFill>
              <a:latin typeface="Vafle Light VUT" pitchFamily="2" charset="2"/>
            </a:endParaRPr>
          </a:p>
          <a:p>
            <a:pPr algn="just"/>
            <a:r>
              <a:rPr lang="cs-CZ" sz="2800" b="1" dirty="0" smtClean="0">
                <a:solidFill>
                  <a:srgbClr val="201547"/>
                </a:solidFill>
                <a:latin typeface="Vafle Light VUT" pitchFamily="2" charset="2"/>
              </a:rPr>
              <a:t>Nouzové stání</a:t>
            </a:r>
            <a:endParaRPr lang="cs-CZ" sz="2800" b="1" dirty="0">
              <a:solidFill>
                <a:srgbClr val="201547"/>
              </a:solidFill>
              <a:latin typeface="Vafle Light VUT" pitchFamily="2" charset="2"/>
            </a:endParaRP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označit a opustit vozidlo</a:t>
            </a:r>
            <a:endParaRPr lang="cs-CZ" sz="2400" dirty="0">
              <a:latin typeface="Vafle Light VUT" pitchFamily="2" charset="2"/>
            </a:endParaRPr>
          </a:p>
          <a:p>
            <a:pPr lvl="1" algn="just"/>
            <a:endParaRPr lang="cs-CZ" sz="2400" dirty="0">
              <a:latin typeface="Vafle Light VUT" pitchFamily="2" charset="2"/>
            </a:endParaRP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Péče o vozidlo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84657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760640"/>
          </a:xfrm>
          <a:ln>
            <a:noFill/>
          </a:ln>
        </p:spPr>
        <p:txBody>
          <a:bodyPr>
            <a:normAutofit/>
          </a:bodyPr>
          <a:lstStyle/>
          <a:p>
            <a:pPr algn="just"/>
            <a:r>
              <a:rPr lang="cs-CZ" sz="2800" b="1" dirty="0" smtClean="0">
                <a:solidFill>
                  <a:srgbClr val="201547"/>
                </a:solidFill>
                <a:latin typeface="Vafle Light VUT" pitchFamily="2" charset="2"/>
              </a:rPr>
              <a:t>pasivní bezpečnost</a:t>
            </a: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zmírnění následků nehody</a:t>
            </a:r>
          </a:p>
          <a:p>
            <a:pPr lvl="2" algn="just"/>
            <a:r>
              <a:rPr lang="cs-CZ" sz="2000" dirty="0" smtClean="0">
                <a:latin typeface="Vafle Light VUT" pitchFamily="2" charset="2"/>
              </a:rPr>
              <a:t>deformační zóny, bezpečnostní pásy, airbagy</a:t>
            </a:r>
          </a:p>
          <a:p>
            <a:pPr marL="0" indent="0" algn="just">
              <a:buNone/>
            </a:pPr>
            <a:endParaRPr lang="cs-CZ" sz="1200" b="1" dirty="0" smtClean="0">
              <a:solidFill>
                <a:srgbClr val="201547"/>
              </a:solidFill>
              <a:latin typeface="Vafle Light VUT" pitchFamily="2" charset="2"/>
            </a:endParaRPr>
          </a:p>
          <a:p>
            <a:pPr algn="just"/>
            <a:r>
              <a:rPr lang="cs-CZ" sz="2800" b="1" dirty="0" smtClean="0">
                <a:solidFill>
                  <a:srgbClr val="201547"/>
                </a:solidFill>
                <a:latin typeface="Vafle Light VUT" pitchFamily="2" charset="2"/>
              </a:rPr>
              <a:t>aktivní bezpečnost</a:t>
            </a: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předcházení a zabránění nehodě</a:t>
            </a:r>
          </a:p>
          <a:p>
            <a:pPr lvl="2" algn="just"/>
            <a:r>
              <a:rPr lang="cs-CZ" sz="2000" dirty="0" smtClean="0">
                <a:latin typeface="Vafle Light VUT" pitchFamily="2" charset="2"/>
              </a:rPr>
              <a:t>světlomety – automatická regulace, adaptivita, funkce </a:t>
            </a:r>
            <a:r>
              <a:rPr lang="cs-CZ" sz="2000" dirty="0" err="1" smtClean="0">
                <a:latin typeface="Vafle Light VUT" pitchFamily="2" charset="2"/>
              </a:rPr>
              <a:t>corner</a:t>
            </a:r>
            <a:r>
              <a:rPr lang="cs-CZ" sz="2000" dirty="0" smtClean="0">
                <a:latin typeface="Vafle Light VUT" pitchFamily="2" charset="2"/>
              </a:rPr>
              <a:t> atd.</a:t>
            </a:r>
          </a:p>
          <a:p>
            <a:pPr lvl="2" algn="just"/>
            <a:r>
              <a:rPr lang="cs-CZ" sz="2000" dirty="0" smtClean="0">
                <a:latin typeface="Vafle Light VUT" pitchFamily="2" charset="2"/>
              </a:rPr>
              <a:t>autonomní brzdění</a:t>
            </a:r>
          </a:p>
          <a:p>
            <a:pPr lvl="2" algn="just"/>
            <a:r>
              <a:rPr lang="cs-CZ" sz="2000" dirty="0" smtClean="0">
                <a:latin typeface="Vafle Light VUT" pitchFamily="2" charset="2"/>
              </a:rPr>
              <a:t>sledování jízdních pruhů</a:t>
            </a:r>
          </a:p>
          <a:p>
            <a:pPr lvl="2" algn="just"/>
            <a:r>
              <a:rPr lang="cs-CZ" sz="2000" dirty="0" smtClean="0">
                <a:latin typeface="Vafle Light VUT" pitchFamily="2" charset="2"/>
              </a:rPr>
              <a:t>noční vidění</a:t>
            </a:r>
          </a:p>
          <a:p>
            <a:pPr lvl="2" algn="just"/>
            <a:r>
              <a:rPr lang="cs-CZ" sz="2000" dirty="0" smtClean="0">
                <a:latin typeface="Vafle Light VUT" pitchFamily="2" charset="2"/>
              </a:rPr>
              <a:t>rozpoznání chodců a překážek</a:t>
            </a:r>
          </a:p>
          <a:p>
            <a:pPr lvl="2" algn="just"/>
            <a:r>
              <a:rPr lang="cs-CZ" sz="2000" dirty="0" smtClean="0">
                <a:latin typeface="Vafle Light VUT" pitchFamily="2" charset="2"/>
              </a:rPr>
              <a:t>kontrola únavy řidiče</a:t>
            </a:r>
          </a:p>
          <a:p>
            <a:pPr lvl="2" algn="just"/>
            <a:endParaRPr lang="cs-CZ" sz="2000" dirty="0">
              <a:latin typeface="Vafle Light VUT" pitchFamily="2" charset="2"/>
            </a:endParaRPr>
          </a:p>
          <a:p>
            <a:pPr marL="0" indent="0" algn="just">
              <a:buNone/>
            </a:pPr>
            <a:endParaRPr lang="cs-CZ" sz="1200" b="1" dirty="0">
              <a:solidFill>
                <a:srgbClr val="201547"/>
              </a:solidFill>
              <a:latin typeface="Vafle Light VUT" pitchFamily="2" charset="2"/>
            </a:endParaRPr>
          </a:p>
          <a:p>
            <a:pPr marL="0" indent="0" algn="just">
              <a:buNone/>
            </a:pPr>
            <a:endParaRPr lang="cs-CZ" sz="2800" b="1" dirty="0">
              <a:solidFill>
                <a:srgbClr val="201547"/>
              </a:solidFill>
              <a:latin typeface="Vafle Light VUT" pitchFamily="2" charset="2"/>
            </a:endParaRP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Co dnes </a:t>
            </a:r>
            <a:r>
              <a:rPr lang="cs-CZ" sz="36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umí vozidla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646784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Průjezd zatáčkou s běžnými světlomety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67544" y="2924944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rgbClr val="FFFF00"/>
                </a:solidFill>
                <a:hlinkClick r:id="rId3"/>
              </a:rPr>
              <a:t>https://youtu.be/_</a:t>
            </a:r>
            <a:r>
              <a:rPr lang="cs-CZ" sz="4400" dirty="0" smtClean="0">
                <a:solidFill>
                  <a:srgbClr val="FFFF00"/>
                </a:solidFill>
                <a:hlinkClick r:id="rId3"/>
              </a:rPr>
              <a:t>NIXqc6170s</a:t>
            </a:r>
            <a:endParaRPr lang="cs-CZ" sz="44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402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Průjezd zatáčkou s adaptivními světlomety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67544" y="2924944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rgbClr val="FFFF00"/>
                </a:solidFill>
                <a:hlinkClick r:id="rId3"/>
              </a:rPr>
              <a:t>https://</a:t>
            </a:r>
            <a:r>
              <a:rPr lang="cs-CZ" sz="4400" dirty="0" smtClean="0">
                <a:solidFill>
                  <a:srgbClr val="FFFF00"/>
                </a:solidFill>
                <a:hlinkClick r:id="rId3"/>
              </a:rPr>
              <a:t>youtu.be/go77j0LDLW8</a:t>
            </a:r>
            <a:endParaRPr lang="cs-CZ" sz="44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38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760640"/>
          </a:xfrm>
          <a:ln>
            <a:noFill/>
          </a:ln>
        </p:spPr>
        <p:txBody>
          <a:bodyPr>
            <a:normAutofit/>
          </a:bodyPr>
          <a:lstStyle/>
          <a:p>
            <a:pPr algn="just"/>
            <a:r>
              <a:rPr lang="cs-CZ" sz="2800" b="1" dirty="0" smtClean="0">
                <a:solidFill>
                  <a:srgbClr val="201547"/>
                </a:solidFill>
                <a:latin typeface="Vafle Light VUT" pitchFamily="2" charset="2"/>
              </a:rPr>
              <a:t>Po vozovce osvětlené veřejným osvětlením</a:t>
            </a:r>
          </a:p>
          <a:p>
            <a:pPr lvl="1" algn="just"/>
            <a:r>
              <a:rPr lang="cs-CZ" sz="2400" dirty="0">
                <a:latin typeface="Vafle Light VUT" pitchFamily="2" charset="2"/>
              </a:rPr>
              <a:t>Pokud </a:t>
            </a:r>
            <a:r>
              <a:rPr lang="cs-CZ" sz="2400" b="1" dirty="0">
                <a:latin typeface="Vafle Light VUT" pitchFamily="2" charset="2"/>
              </a:rPr>
              <a:t>lampy veřejného osvětlení vozovku osvětlují dostatečně</a:t>
            </a:r>
            <a:r>
              <a:rPr lang="cs-CZ" sz="2400" dirty="0">
                <a:latin typeface="Vafle Light VUT" pitchFamily="2" charset="2"/>
              </a:rPr>
              <a:t> a souvisle, je řidič povinen použít </a:t>
            </a:r>
            <a:r>
              <a:rPr lang="cs-CZ" sz="2400" b="1" dirty="0">
                <a:latin typeface="Vafle Light VUT" pitchFamily="2" charset="2"/>
              </a:rPr>
              <a:t>světla </a:t>
            </a:r>
            <a:r>
              <a:rPr lang="cs-CZ" sz="2400" b="1" dirty="0" smtClean="0">
                <a:latin typeface="Vafle Light VUT" pitchFamily="2" charset="2"/>
              </a:rPr>
              <a:t>potkávací</a:t>
            </a:r>
            <a:endParaRPr lang="cs-CZ" sz="2400" dirty="0" smtClean="0">
              <a:latin typeface="Vafle Light VUT" pitchFamily="2" charset="2"/>
            </a:endParaRPr>
          </a:p>
          <a:p>
            <a:pPr lvl="1" algn="just"/>
            <a:r>
              <a:rPr lang="cs-CZ" sz="2400" b="1" dirty="0">
                <a:latin typeface="Vafle Light VUT" pitchFamily="2" charset="2"/>
              </a:rPr>
              <a:t>V opačném případě </a:t>
            </a:r>
            <a:r>
              <a:rPr lang="cs-CZ" sz="2400" dirty="0">
                <a:latin typeface="Vafle Light VUT" pitchFamily="2" charset="2"/>
              </a:rPr>
              <a:t>je vhodné, aby použil </a:t>
            </a:r>
            <a:r>
              <a:rPr lang="cs-CZ" sz="2400" b="1" dirty="0">
                <a:latin typeface="Vafle Light VUT" pitchFamily="2" charset="2"/>
              </a:rPr>
              <a:t>světla dálková</a:t>
            </a:r>
            <a:r>
              <a:rPr lang="cs-CZ" sz="2400" dirty="0">
                <a:latin typeface="Vafle Light VUT" pitchFamily="2" charset="2"/>
              </a:rPr>
              <a:t>, a to i v obci. Před použitím dálkových světel však musí </a:t>
            </a:r>
            <a:r>
              <a:rPr lang="cs-CZ" sz="2400" b="1" dirty="0">
                <a:latin typeface="Vafle Light VUT" pitchFamily="2" charset="2"/>
              </a:rPr>
              <a:t>zvážit nebezpečí oslnění </a:t>
            </a:r>
            <a:r>
              <a:rPr lang="cs-CZ" sz="2400" dirty="0">
                <a:latin typeface="Vafle Light VUT" pitchFamily="2" charset="2"/>
              </a:rPr>
              <a:t>především ostatních </a:t>
            </a:r>
            <a:r>
              <a:rPr lang="cs-CZ" sz="2400" dirty="0" smtClean="0">
                <a:latin typeface="Vafle Light VUT" pitchFamily="2" charset="2"/>
              </a:rPr>
              <a:t>řidičů</a:t>
            </a: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zvýšení opatrnosti při jízdě</a:t>
            </a:r>
          </a:p>
          <a:p>
            <a:pPr lvl="2" algn="just"/>
            <a:r>
              <a:rPr lang="cs-CZ" sz="2000" dirty="0" smtClean="0">
                <a:latin typeface="Vafle Light VUT" pitchFamily="2" charset="2"/>
              </a:rPr>
              <a:t>v místech nedostatečného a nesouvislého osvětlení</a:t>
            </a:r>
          </a:p>
          <a:p>
            <a:pPr lvl="2" algn="just"/>
            <a:r>
              <a:rPr lang="cs-CZ" sz="2000" dirty="0" smtClean="0">
                <a:latin typeface="Vafle Light VUT" pitchFamily="2" charset="2"/>
              </a:rPr>
              <a:t>v místech vyšší koncentrace chodců (školy, obchody, restaurace…)</a:t>
            </a:r>
          </a:p>
          <a:p>
            <a:pPr lvl="2" algn="just"/>
            <a:r>
              <a:rPr lang="cs-CZ" sz="2000" dirty="0" smtClean="0">
                <a:latin typeface="Vafle Light VUT" pitchFamily="2" charset="2"/>
              </a:rPr>
              <a:t>v místech značek přechod pro chodce, stezky pro cyklisty…</a:t>
            </a:r>
          </a:p>
          <a:p>
            <a:pPr lvl="2" algn="just"/>
            <a:r>
              <a:rPr lang="cs-CZ" sz="2000" dirty="0" smtClean="0">
                <a:latin typeface="Vafle Light VUT" pitchFamily="2" charset="2"/>
              </a:rPr>
              <a:t>u přechodů a zastávek MHD (chodec může vystoupit ze „stínu“)</a:t>
            </a:r>
            <a:endParaRPr lang="cs-CZ" sz="2000" dirty="0">
              <a:latin typeface="Vafle Light VUT" pitchFamily="2" charset="2"/>
            </a:endParaRPr>
          </a:p>
          <a:p>
            <a:pPr lvl="1" algn="just"/>
            <a:endParaRPr lang="cs-CZ" sz="1200" b="1" dirty="0" smtClean="0">
              <a:solidFill>
                <a:srgbClr val="201547"/>
              </a:solidFill>
              <a:latin typeface="Vafle Light VUT" pitchFamily="2" charset="2"/>
            </a:endParaRPr>
          </a:p>
          <a:p>
            <a:pPr marL="0" indent="0" algn="just">
              <a:buNone/>
            </a:pPr>
            <a:endParaRPr lang="cs-CZ" sz="1200" b="1" dirty="0">
              <a:solidFill>
                <a:srgbClr val="201547"/>
              </a:solidFill>
              <a:latin typeface="Vafle Light VUT" pitchFamily="2" charset="2"/>
            </a:endParaRPr>
          </a:p>
          <a:p>
            <a:pPr lvl="1" algn="just"/>
            <a:endParaRPr lang="cs-CZ" sz="2400" dirty="0">
              <a:latin typeface="Vafle Light VUT" pitchFamily="2" charset="2"/>
            </a:endParaRP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Zásady pro jízdu v noci I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051823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Skupina chodců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67544" y="2924944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rgbClr val="FFFF00"/>
                </a:solidFill>
                <a:hlinkClick r:id="rId3"/>
              </a:rPr>
              <a:t>https://</a:t>
            </a:r>
            <a:r>
              <a:rPr lang="cs-CZ" sz="4400" dirty="0" smtClean="0">
                <a:solidFill>
                  <a:srgbClr val="FFFF00"/>
                </a:solidFill>
                <a:hlinkClick r:id="rId3"/>
              </a:rPr>
              <a:t>youtu.be/L2E8OJWaQGM</a:t>
            </a:r>
            <a:endParaRPr lang="cs-CZ" sz="44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240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Chodec mezi vozidly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67544" y="2924944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rgbClr val="FFFF00"/>
                </a:solidFill>
                <a:hlinkClick r:id="rId3"/>
              </a:rPr>
              <a:t>https://</a:t>
            </a:r>
            <a:r>
              <a:rPr lang="cs-CZ" sz="4400" dirty="0" smtClean="0">
                <a:solidFill>
                  <a:srgbClr val="FFFF00"/>
                </a:solidFill>
                <a:hlinkClick r:id="rId3"/>
              </a:rPr>
              <a:t>youtu.be/1dypwbAeoT8</a:t>
            </a:r>
            <a:endParaRPr lang="cs-CZ" sz="44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4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908720"/>
            <a:ext cx="8928992" cy="5760640"/>
          </a:xfrm>
          <a:ln>
            <a:noFill/>
          </a:ln>
        </p:spPr>
        <p:txBody>
          <a:bodyPr>
            <a:normAutofit/>
          </a:bodyPr>
          <a:lstStyle/>
          <a:p>
            <a:pPr algn="just"/>
            <a:r>
              <a:rPr lang="cs-CZ" sz="2800" b="1" dirty="0" smtClean="0">
                <a:solidFill>
                  <a:srgbClr val="201547"/>
                </a:solidFill>
                <a:latin typeface="Vafle Light VUT" pitchFamily="2" charset="2"/>
              </a:rPr>
              <a:t>po vozovce neosvětlené a mimo obec</a:t>
            </a: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pokud je to možné, používat světla dálková</a:t>
            </a: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neoslňovat ostatní řidiče</a:t>
            </a:r>
          </a:p>
          <a:p>
            <a:pPr lvl="2" algn="just"/>
            <a:r>
              <a:rPr lang="cs-CZ" sz="2000" dirty="0" smtClean="0">
                <a:latin typeface="Vafle Light VUT" pitchFamily="2" charset="2"/>
              </a:rPr>
              <a:t>včas přepnout na světla potkávací i v případě dojíždění</a:t>
            </a: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nedívat se do protijedoucích světel, ale na pravý okraj vozovky</a:t>
            </a:r>
          </a:p>
          <a:p>
            <a:pPr lvl="2" algn="just"/>
            <a:r>
              <a:rPr lang="cs-CZ" sz="2000" dirty="0" smtClean="0">
                <a:latin typeface="Vafle Light VUT" pitchFamily="2" charset="2"/>
              </a:rPr>
              <a:t>dočasné „oslepení“ řidiče</a:t>
            </a: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při jízdě na potkávací světla</a:t>
            </a:r>
          </a:p>
          <a:p>
            <a:pPr lvl="2" algn="just"/>
            <a:r>
              <a:rPr lang="cs-CZ" sz="2000" dirty="0" smtClean="0">
                <a:latin typeface="Vafle Light VUT" pitchFamily="2" charset="2"/>
              </a:rPr>
              <a:t>zvýšit pozornost</a:t>
            </a:r>
          </a:p>
          <a:p>
            <a:pPr lvl="2" algn="just"/>
            <a:r>
              <a:rPr lang="cs-CZ" sz="2000" dirty="0" smtClean="0">
                <a:latin typeface="Vafle Light VUT" pitchFamily="2" charset="2"/>
              </a:rPr>
              <a:t>snížit rychlost (kvůli neoznačeným chodcům)</a:t>
            </a:r>
          </a:p>
          <a:p>
            <a:pPr lvl="2" algn="just"/>
            <a:r>
              <a:rPr lang="cs-CZ" sz="2000" dirty="0" smtClean="0">
                <a:latin typeface="Vafle Light VUT" pitchFamily="2" charset="2"/>
              </a:rPr>
              <a:t>bezprostředně reagovat na neobvyklé podněty (brzdit)</a:t>
            </a: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Zásady pro jízdu v noci II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578691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Průjezd kolem chodce ve dne a v noci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67544" y="2924944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rgbClr val="FFFF00"/>
                </a:solidFill>
                <a:hlinkClick r:id="rId3"/>
              </a:rPr>
              <a:t>https://</a:t>
            </a:r>
            <a:r>
              <a:rPr lang="cs-CZ" sz="4400" dirty="0" smtClean="0">
                <a:solidFill>
                  <a:srgbClr val="FFFF00"/>
                </a:solidFill>
                <a:hlinkClick r:id="rId3"/>
              </a:rPr>
              <a:t>youtu.be/hmX425r9Sds</a:t>
            </a:r>
            <a:endParaRPr lang="cs-CZ" sz="44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156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760640"/>
          </a:xfrm>
          <a:ln>
            <a:noFill/>
          </a:ln>
        </p:spPr>
        <p:txBody>
          <a:bodyPr>
            <a:normAutofit/>
          </a:bodyPr>
          <a:lstStyle/>
          <a:p>
            <a:pPr algn="just"/>
            <a:r>
              <a:rPr lang="cs-CZ" sz="2800" b="1" dirty="0" smtClean="0">
                <a:solidFill>
                  <a:srgbClr val="201547"/>
                </a:solidFill>
                <a:latin typeface="Vafle Light VUT" pitchFamily="2" charset="2"/>
              </a:rPr>
              <a:t>Orientace na vozovce</a:t>
            </a: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zpomalit v místech členitého terénu (zatáčky, horizonty)</a:t>
            </a: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zvýšit pozornost v místech chybějícího nebo měnícího se vodorovného dopravního značení</a:t>
            </a:r>
          </a:p>
          <a:p>
            <a:pPr marL="0" indent="0" algn="just">
              <a:buNone/>
            </a:pPr>
            <a:endParaRPr lang="cs-CZ" sz="1200" b="1" dirty="0" smtClean="0">
              <a:solidFill>
                <a:srgbClr val="201547"/>
              </a:solidFill>
              <a:latin typeface="Vafle Light VUT" pitchFamily="2" charset="2"/>
            </a:endParaRPr>
          </a:p>
          <a:p>
            <a:pPr algn="just"/>
            <a:r>
              <a:rPr lang="cs-CZ" sz="2800" b="1" dirty="0" smtClean="0">
                <a:solidFill>
                  <a:srgbClr val="201547"/>
                </a:solidFill>
                <a:latin typeface="Vafle Light VUT" pitchFamily="2" charset="2"/>
              </a:rPr>
              <a:t>Zatáčení a odbočování „do tmy“</a:t>
            </a: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zvýšit pozornost</a:t>
            </a:r>
          </a:p>
          <a:p>
            <a:pPr lvl="2" algn="just"/>
            <a:r>
              <a:rPr lang="cs-CZ" sz="2000" dirty="0" smtClean="0">
                <a:latin typeface="Vafle Light VUT" pitchFamily="2" charset="2"/>
              </a:rPr>
              <a:t>částečně zlepší adaptivní světlomety a funkce </a:t>
            </a:r>
            <a:r>
              <a:rPr lang="cs-CZ" sz="2000" dirty="0" err="1" smtClean="0">
                <a:latin typeface="Vafle Light VUT" pitchFamily="2" charset="2"/>
              </a:rPr>
              <a:t>corner</a:t>
            </a:r>
            <a:endParaRPr lang="cs-CZ" sz="2000" dirty="0">
              <a:latin typeface="Vafle Light VUT" pitchFamily="2" charset="2"/>
            </a:endParaRPr>
          </a:p>
          <a:p>
            <a:pPr marL="0" indent="0" algn="just">
              <a:buNone/>
            </a:pPr>
            <a:endParaRPr lang="cs-CZ" sz="1200" b="1" dirty="0">
              <a:solidFill>
                <a:srgbClr val="201547"/>
              </a:solidFill>
              <a:latin typeface="Vafle Light VUT" pitchFamily="2" charset="2"/>
            </a:endParaRPr>
          </a:p>
          <a:p>
            <a:pPr algn="just"/>
            <a:r>
              <a:rPr lang="cs-CZ" sz="2800" b="1" dirty="0" smtClean="0">
                <a:solidFill>
                  <a:srgbClr val="201547"/>
                </a:solidFill>
                <a:latin typeface="Vafle Light VUT" pitchFamily="2" charset="2"/>
              </a:rPr>
              <a:t>Chodci a cyklisté nerespektující pravidla</a:t>
            </a:r>
            <a:endParaRPr lang="cs-CZ" sz="2800" b="1" dirty="0">
              <a:solidFill>
                <a:srgbClr val="201547"/>
              </a:solidFill>
              <a:latin typeface="Vafle Light VUT" pitchFamily="2" charset="2"/>
            </a:endParaRP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návraty z kulturních akcí po středové čáře</a:t>
            </a: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osoby odpočívající na vozovce </a:t>
            </a:r>
            <a:r>
              <a:rPr lang="cs-CZ" sz="2400" dirty="0" smtClean="0">
                <a:latin typeface="Vafle Light VUT" pitchFamily="2" charset="2"/>
                <a:sym typeface="Wingdings" panose="05000000000000000000" pitchFamily="2" charset="2"/>
              </a:rPr>
              <a:t></a:t>
            </a:r>
            <a:endParaRPr lang="cs-CZ" sz="2400" dirty="0">
              <a:latin typeface="Vafle Light VUT" pitchFamily="2" charset="2"/>
            </a:endParaRPr>
          </a:p>
          <a:p>
            <a:pPr marL="0" indent="0" algn="just">
              <a:buNone/>
            </a:pPr>
            <a:endParaRPr lang="cs-CZ" sz="1200" b="1" dirty="0">
              <a:solidFill>
                <a:srgbClr val="201547"/>
              </a:solidFill>
              <a:latin typeface="Vafle Light VUT" pitchFamily="2" charset="2"/>
            </a:endParaRPr>
          </a:p>
          <a:p>
            <a:pPr lvl="1" algn="just"/>
            <a:endParaRPr lang="cs-CZ" sz="2400" dirty="0">
              <a:latin typeface="Vafle Light VUT" pitchFamily="2" charset="2"/>
            </a:endParaRP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Zásady pro jízdu v noci </a:t>
            </a:r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III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475099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F805-60B8-4B3E-9980-94729E05417C}" type="slidenum">
              <a:rPr lang="cs-CZ" smtClean="0"/>
              <a:t>8</a:t>
            </a:fld>
            <a:endParaRPr lang="cs-CZ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382566"/>
            <a:ext cx="9187088" cy="347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87088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62622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F805-60B8-4B3E-9980-94729E05417C}" type="slidenum">
              <a:rPr lang="cs-CZ" smtClean="0"/>
              <a:t>80</a:t>
            </a:fld>
            <a:endParaRPr lang="cs-CZ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"/>
          <a:stretch/>
        </p:blipFill>
        <p:spPr bwMode="auto">
          <a:xfrm>
            <a:off x="0" y="720000"/>
            <a:ext cx="9144000" cy="613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55776" y="2420888"/>
            <a:ext cx="4703040" cy="319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Překážka na vozovce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22939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760640"/>
          </a:xfrm>
          <a:ln>
            <a:noFill/>
          </a:ln>
        </p:spPr>
        <p:txBody>
          <a:bodyPr>
            <a:normAutofit/>
          </a:bodyPr>
          <a:lstStyle/>
          <a:p>
            <a:pPr algn="just"/>
            <a:r>
              <a:rPr lang="cs-CZ" sz="2800" b="1" dirty="0" smtClean="0">
                <a:solidFill>
                  <a:srgbClr val="201547"/>
                </a:solidFill>
                <a:latin typeface="Vafle Light VUT" pitchFamily="2" charset="2"/>
              </a:rPr>
              <a:t>Zvířectvo</a:t>
            </a: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zvýšit pozornost v místech označených značkami</a:t>
            </a: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obvyklý výskyt skupin (jedno odběhne, vběhne další)</a:t>
            </a:r>
          </a:p>
          <a:p>
            <a:pPr marL="0" indent="0" algn="just">
              <a:buNone/>
            </a:pPr>
            <a:endParaRPr lang="cs-CZ" sz="1200" b="1" dirty="0" smtClean="0">
              <a:solidFill>
                <a:srgbClr val="201547"/>
              </a:solidFill>
              <a:latin typeface="Vafle Light VUT" pitchFamily="2" charset="2"/>
            </a:endParaRPr>
          </a:p>
          <a:p>
            <a:pPr marL="0" indent="0" algn="just">
              <a:buNone/>
            </a:pPr>
            <a:endParaRPr lang="cs-CZ" sz="1200" b="1" dirty="0">
              <a:solidFill>
                <a:srgbClr val="201547"/>
              </a:solidFill>
              <a:latin typeface="Vafle Light VUT" pitchFamily="2" charset="2"/>
            </a:endParaRPr>
          </a:p>
          <a:p>
            <a:pPr lvl="1" algn="just"/>
            <a:endParaRPr lang="cs-CZ" sz="2400" dirty="0">
              <a:latin typeface="Vafle Light VUT" pitchFamily="2" charset="2"/>
            </a:endParaRP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Zásady pro jízdu v noci </a:t>
            </a:r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IV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652387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Pohyb zvířat </a:t>
            </a: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v </a:t>
            </a:r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noci I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67544" y="2924944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rgbClr val="FFFF00"/>
                </a:solidFill>
                <a:hlinkClick r:id="rId3"/>
              </a:rPr>
              <a:t>https://</a:t>
            </a:r>
            <a:r>
              <a:rPr lang="cs-CZ" sz="4400" dirty="0" smtClean="0">
                <a:solidFill>
                  <a:srgbClr val="FFFF00"/>
                </a:solidFill>
                <a:hlinkClick r:id="rId3"/>
              </a:rPr>
              <a:t>youtu.be/kCLp5IeceKc</a:t>
            </a:r>
            <a:endParaRPr lang="cs-CZ" sz="44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8530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Pohyb zvířat </a:t>
            </a: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v </a:t>
            </a:r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noci II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67544" y="2924944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rgbClr val="FFFF00"/>
                </a:solidFill>
                <a:hlinkClick r:id="rId3"/>
              </a:rPr>
              <a:t>https://</a:t>
            </a:r>
            <a:r>
              <a:rPr lang="cs-CZ" sz="4400" dirty="0" smtClean="0">
                <a:solidFill>
                  <a:srgbClr val="FFFF00"/>
                </a:solidFill>
                <a:hlinkClick r:id="rId3"/>
              </a:rPr>
              <a:t>youtu.be/koeWgIzodj4</a:t>
            </a:r>
            <a:endParaRPr lang="cs-CZ" sz="44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34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Pohyb zvířat </a:t>
            </a: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v </a:t>
            </a:r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noci III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67544" y="2924944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rgbClr val="FFFF00"/>
                </a:solidFill>
                <a:hlinkClick r:id="rId3"/>
              </a:rPr>
              <a:t>https://</a:t>
            </a:r>
            <a:r>
              <a:rPr lang="cs-CZ" sz="4400" dirty="0" smtClean="0">
                <a:solidFill>
                  <a:srgbClr val="FFFF00"/>
                </a:solidFill>
                <a:hlinkClick r:id="rId3"/>
              </a:rPr>
              <a:t>youtu.be/HBX6VZjgZak</a:t>
            </a:r>
            <a:endParaRPr lang="cs-CZ" sz="44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34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Pohyb zvířat </a:t>
            </a: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v </a:t>
            </a:r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noci IV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67544" y="2924944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rgbClr val="FFFF00"/>
                </a:solidFill>
                <a:hlinkClick r:id="rId3"/>
              </a:rPr>
              <a:t>https://youtu.be/_</a:t>
            </a:r>
            <a:r>
              <a:rPr lang="cs-CZ" sz="4400" dirty="0" smtClean="0">
                <a:solidFill>
                  <a:srgbClr val="FFFF00"/>
                </a:solidFill>
                <a:hlinkClick r:id="rId3"/>
              </a:rPr>
              <a:t>TeFMrurOoY</a:t>
            </a:r>
            <a:endParaRPr lang="cs-CZ" sz="44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34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Pohyb zvířat </a:t>
            </a: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v </a:t>
            </a:r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noci V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67544" y="2924944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rgbClr val="FFFF00"/>
                </a:solidFill>
                <a:hlinkClick r:id="rId3"/>
              </a:rPr>
              <a:t>https://</a:t>
            </a:r>
            <a:r>
              <a:rPr lang="cs-CZ" sz="4400" dirty="0" smtClean="0">
                <a:solidFill>
                  <a:srgbClr val="FFFF00"/>
                </a:solidFill>
                <a:hlinkClick r:id="rId3"/>
              </a:rPr>
              <a:t>youtu.be/UgnZo0CyQlU</a:t>
            </a:r>
            <a:endParaRPr lang="cs-CZ" sz="44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84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Pohyb zvířat </a:t>
            </a: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v </a:t>
            </a:r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noci VI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67544" y="2924944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rgbClr val="FFFF00"/>
                </a:solidFill>
                <a:hlinkClick r:id="rId3"/>
              </a:rPr>
              <a:t>https://</a:t>
            </a:r>
            <a:r>
              <a:rPr lang="cs-CZ" sz="4400" dirty="0" smtClean="0">
                <a:solidFill>
                  <a:srgbClr val="FFFF00"/>
                </a:solidFill>
                <a:hlinkClick r:id="rId3"/>
              </a:rPr>
              <a:t>youtu.be/TujephUWhAA</a:t>
            </a:r>
            <a:endParaRPr lang="cs-CZ" sz="44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82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Pohyb zvířat </a:t>
            </a: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v </a:t>
            </a:r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noci VII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67544" y="2924944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rgbClr val="FFFF00"/>
                </a:solidFill>
                <a:hlinkClick r:id="rId3"/>
              </a:rPr>
              <a:t>https://</a:t>
            </a:r>
            <a:r>
              <a:rPr lang="cs-CZ" sz="4400" dirty="0" smtClean="0">
                <a:solidFill>
                  <a:srgbClr val="FFFF00"/>
                </a:solidFill>
                <a:hlinkClick r:id="rId3"/>
              </a:rPr>
              <a:t>youtu.be/9PXdnPY-BnU</a:t>
            </a:r>
            <a:endParaRPr lang="cs-CZ" sz="44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30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760640"/>
          </a:xfrm>
          <a:ln>
            <a:noFill/>
          </a:ln>
        </p:spPr>
        <p:txBody>
          <a:bodyPr>
            <a:normAutofit/>
          </a:bodyPr>
          <a:lstStyle/>
          <a:p>
            <a:pPr algn="just"/>
            <a:r>
              <a:rPr lang="cs-CZ" sz="2800" b="1" dirty="0" smtClean="0">
                <a:solidFill>
                  <a:srgbClr val="898D8D"/>
                </a:solidFill>
                <a:latin typeface="Vafle Light VUT" pitchFamily="2" charset="2"/>
              </a:rPr>
              <a:t>Zvířectvo</a:t>
            </a:r>
          </a:p>
          <a:p>
            <a:pPr lvl="1" algn="just"/>
            <a:r>
              <a:rPr lang="cs-CZ" sz="2400" dirty="0" smtClean="0">
                <a:solidFill>
                  <a:srgbClr val="898D8D"/>
                </a:solidFill>
                <a:latin typeface="Vafle Light VUT" pitchFamily="2" charset="2"/>
              </a:rPr>
              <a:t>zvýšit pozornost v místech označených značkami</a:t>
            </a:r>
          </a:p>
          <a:p>
            <a:pPr lvl="1" algn="just"/>
            <a:r>
              <a:rPr lang="cs-CZ" sz="2400" dirty="0" smtClean="0">
                <a:solidFill>
                  <a:srgbClr val="898D8D"/>
                </a:solidFill>
                <a:latin typeface="Vafle Light VUT" pitchFamily="2" charset="2"/>
              </a:rPr>
              <a:t>obvyklý výskyt skupin (jedno odběhne, vběhne další)</a:t>
            </a:r>
          </a:p>
          <a:p>
            <a:pPr marL="0" indent="0" algn="just">
              <a:buNone/>
            </a:pPr>
            <a:endParaRPr lang="cs-CZ" sz="1200" b="1" dirty="0" smtClean="0">
              <a:solidFill>
                <a:srgbClr val="201547"/>
              </a:solidFill>
              <a:latin typeface="Vafle Light VUT" pitchFamily="2" charset="2"/>
            </a:endParaRPr>
          </a:p>
          <a:p>
            <a:pPr algn="just"/>
            <a:r>
              <a:rPr lang="cs-CZ" sz="2800" b="1" dirty="0">
                <a:solidFill>
                  <a:srgbClr val="201547"/>
                </a:solidFill>
                <a:latin typeface="Vafle Light VUT" pitchFamily="2" charset="2"/>
              </a:rPr>
              <a:t>N</a:t>
            </a:r>
            <a:r>
              <a:rPr lang="cs-CZ" sz="2800" b="1" dirty="0" smtClean="0">
                <a:solidFill>
                  <a:srgbClr val="201547"/>
                </a:solidFill>
                <a:latin typeface="Vafle Light VUT" pitchFamily="2" charset="2"/>
              </a:rPr>
              <a:t>ouzové stání</a:t>
            </a: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zapnout výstražná světla</a:t>
            </a: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obléct reflexní vestu</a:t>
            </a: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vystoupit z vozidla (včetně posádky, která se přemístí na bezpečné místo)</a:t>
            </a: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umístit trojúhelník za vozidlo (50m mimo obec, dálnice 100m)</a:t>
            </a:r>
          </a:p>
          <a:p>
            <a:pPr lvl="1" algn="just"/>
            <a:r>
              <a:rPr lang="cs-CZ" sz="2400" dirty="0" smtClean="0">
                <a:solidFill>
                  <a:srgbClr val="E4002B"/>
                </a:solidFill>
                <a:latin typeface="Vafle Light VUT" pitchFamily="2" charset="2"/>
              </a:rPr>
              <a:t>nevracet se zpět do vozidla (počkat na bezpečném místě)</a:t>
            </a:r>
            <a:endParaRPr lang="cs-CZ" sz="2400" dirty="0">
              <a:solidFill>
                <a:srgbClr val="E4002B"/>
              </a:solidFill>
              <a:latin typeface="Vafle Light VUT" pitchFamily="2" charset="2"/>
            </a:endParaRPr>
          </a:p>
          <a:p>
            <a:pPr marL="0" indent="0" algn="just">
              <a:buNone/>
            </a:pPr>
            <a:endParaRPr lang="cs-CZ" sz="1200" b="1" dirty="0">
              <a:solidFill>
                <a:srgbClr val="E4002B"/>
              </a:solidFill>
              <a:latin typeface="Vafle Light VUT" pitchFamily="2" charset="2"/>
            </a:endParaRPr>
          </a:p>
          <a:p>
            <a:pPr lvl="1" algn="just"/>
            <a:endParaRPr lang="cs-CZ" sz="2400" dirty="0">
              <a:latin typeface="Vafle Light VUT" pitchFamily="2" charset="2"/>
            </a:endParaRP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Zásady pro jízdu v noci </a:t>
            </a:r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IV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01381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760640"/>
          </a:xfrm>
          <a:ln>
            <a:noFill/>
          </a:ln>
        </p:spPr>
        <p:txBody>
          <a:bodyPr>
            <a:normAutofit/>
          </a:bodyPr>
          <a:lstStyle/>
          <a:p>
            <a:pPr algn="just"/>
            <a:r>
              <a:rPr lang="cs-CZ" sz="2800" b="1" dirty="0" smtClean="0">
                <a:solidFill>
                  <a:srgbClr val="898D8D"/>
                </a:solidFill>
                <a:latin typeface="Vafle Light VUT" pitchFamily="2" charset="2"/>
              </a:rPr>
              <a:t>Viditelnost je podstatně snížena tmou</a:t>
            </a:r>
          </a:p>
          <a:p>
            <a:pPr marL="0" indent="0" algn="just">
              <a:buNone/>
            </a:pPr>
            <a:endParaRPr lang="cs-CZ" sz="1200" b="1" dirty="0" smtClean="0">
              <a:solidFill>
                <a:srgbClr val="201547"/>
              </a:solidFill>
              <a:latin typeface="Vafle Light VUT" pitchFamily="2" charset="2"/>
            </a:endParaRPr>
          </a:p>
          <a:p>
            <a:pPr algn="just"/>
            <a:r>
              <a:rPr lang="cs-CZ" sz="2800" b="1" dirty="0" smtClean="0">
                <a:solidFill>
                  <a:srgbClr val="898D8D"/>
                </a:solidFill>
                <a:latin typeface="Vafle Light VUT" pitchFamily="2" charset="2"/>
              </a:rPr>
              <a:t>Výrazné omezení rozhledu proti denní době</a:t>
            </a:r>
          </a:p>
          <a:p>
            <a:pPr marL="457200" lvl="1" indent="0" algn="just">
              <a:buNone/>
            </a:pPr>
            <a:endParaRPr lang="cs-CZ" sz="1200" dirty="0" smtClean="0">
              <a:latin typeface="Vafle Light VUT" pitchFamily="2" charset="2"/>
            </a:endParaRPr>
          </a:p>
          <a:p>
            <a:pPr marL="342900" lvl="1" indent="-342900" algn="just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201547"/>
                </a:solidFill>
                <a:latin typeface="Vafle Light VUT" pitchFamily="2" charset="2"/>
              </a:rPr>
              <a:t>Horší rozpoznávání </a:t>
            </a: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dopravního značení, chodců, neosvětlených překážek</a:t>
            </a:r>
          </a:p>
          <a:p>
            <a:pPr marL="457200" lvl="1" indent="0" algn="just">
              <a:buNone/>
            </a:pPr>
            <a:endParaRPr lang="cs-CZ" sz="1200" dirty="0" smtClean="0">
              <a:latin typeface="Vafle Light VUT" pitchFamily="2" charset="2"/>
            </a:endParaRPr>
          </a:p>
          <a:p>
            <a:pPr lvl="1" algn="just"/>
            <a:endParaRPr lang="cs-CZ" sz="2400" dirty="0" smtClean="0">
              <a:latin typeface="Vafle Light VUT" pitchFamily="2" charset="2"/>
            </a:endParaRP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Specifika jízdy v noci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504327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Osudová chyba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pic>
        <p:nvPicPr>
          <p:cNvPr id="3" name="Obrázek 2"/>
          <p:cNvPicPr/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720001"/>
            <a:ext cx="9144000" cy="61380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760640"/>
          </a:xfrm>
          <a:ln>
            <a:noFill/>
          </a:ln>
        </p:spPr>
        <p:txBody>
          <a:bodyPr>
            <a:normAutofit lnSpcReduction="10000"/>
          </a:bodyPr>
          <a:lstStyle/>
          <a:p>
            <a:pPr algn="just"/>
            <a:r>
              <a:rPr lang="cs-CZ" sz="2800" b="1" dirty="0" smtClean="0">
                <a:solidFill>
                  <a:srgbClr val="898D8D"/>
                </a:solidFill>
                <a:latin typeface="Vafle Light VUT" pitchFamily="2" charset="2"/>
              </a:rPr>
              <a:t>Řidič tohoto vozidla řídil na dálnici opilý a havaroval do středových svodidel…</a:t>
            </a:r>
          </a:p>
          <a:p>
            <a:pPr algn="just"/>
            <a:endParaRPr lang="cs-CZ" sz="2800" b="1" dirty="0">
              <a:solidFill>
                <a:srgbClr val="898D8D"/>
              </a:solidFill>
              <a:latin typeface="Vafle Light VUT" pitchFamily="2" charset="2"/>
            </a:endParaRPr>
          </a:p>
          <a:p>
            <a:pPr algn="just"/>
            <a:endParaRPr lang="cs-CZ" sz="2800" b="1" dirty="0" smtClean="0">
              <a:solidFill>
                <a:srgbClr val="898D8D"/>
              </a:solidFill>
              <a:latin typeface="Vafle Light VUT" pitchFamily="2" charset="2"/>
            </a:endParaRPr>
          </a:p>
          <a:p>
            <a:pPr algn="just"/>
            <a:endParaRPr lang="cs-CZ" sz="2800" b="1" dirty="0">
              <a:solidFill>
                <a:srgbClr val="898D8D"/>
              </a:solidFill>
              <a:latin typeface="Vafle Light VUT" pitchFamily="2" charset="2"/>
            </a:endParaRPr>
          </a:p>
          <a:p>
            <a:pPr algn="just"/>
            <a:endParaRPr lang="cs-CZ" sz="2800" b="1" dirty="0" smtClean="0">
              <a:solidFill>
                <a:srgbClr val="898D8D"/>
              </a:solidFill>
              <a:latin typeface="Vafle Light VUT" pitchFamily="2" charset="2"/>
            </a:endParaRPr>
          </a:p>
          <a:p>
            <a:pPr algn="just"/>
            <a:endParaRPr lang="cs-CZ" sz="2800" b="1" dirty="0">
              <a:solidFill>
                <a:srgbClr val="898D8D"/>
              </a:solidFill>
              <a:latin typeface="Vafle Light VUT" pitchFamily="2" charset="2"/>
            </a:endParaRPr>
          </a:p>
          <a:p>
            <a:pPr algn="just"/>
            <a:endParaRPr lang="cs-CZ" sz="2800" b="1" dirty="0" smtClean="0">
              <a:solidFill>
                <a:srgbClr val="898D8D"/>
              </a:solidFill>
              <a:latin typeface="Vafle Light VUT" pitchFamily="2" charset="2"/>
            </a:endParaRPr>
          </a:p>
          <a:p>
            <a:pPr algn="just"/>
            <a:endParaRPr lang="cs-CZ" sz="2800" b="1" dirty="0">
              <a:solidFill>
                <a:srgbClr val="898D8D"/>
              </a:solidFill>
              <a:latin typeface="Vafle Light VUT" pitchFamily="2" charset="2"/>
            </a:endParaRPr>
          </a:p>
          <a:p>
            <a:pPr algn="just"/>
            <a:endParaRPr lang="cs-CZ" sz="2800" b="1" dirty="0" smtClean="0">
              <a:solidFill>
                <a:srgbClr val="898D8D"/>
              </a:solidFill>
              <a:latin typeface="Vafle Light VUT" pitchFamily="2" charset="2"/>
            </a:endParaRPr>
          </a:p>
          <a:p>
            <a:pPr algn="just"/>
            <a:r>
              <a:rPr lang="cs-CZ" sz="2800" b="1" dirty="0" smtClean="0">
                <a:solidFill>
                  <a:srgbClr val="898D8D"/>
                </a:solidFill>
                <a:latin typeface="Vafle Light VUT" pitchFamily="2" charset="2"/>
              </a:rPr>
              <a:t>… po havárii se posadil na místo spolujezdce a zůstal sedět v neoznačeném vozidle …</a:t>
            </a:r>
            <a:endParaRPr lang="cs-CZ" sz="2400" dirty="0" smtClean="0">
              <a:solidFill>
                <a:srgbClr val="898D8D"/>
              </a:solidFill>
              <a:latin typeface="Vafle Light VUT" pitchFamily="2" charset="2"/>
            </a:endParaRPr>
          </a:p>
          <a:p>
            <a:pPr marL="0" indent="0" algn="just">
              <a:buNone/>
            </a:pPr>
            <a:endParaRPr lang="cs-CZ" sz="1200" b="1" dirty="0" smtClean="0">
              <a:solidFill>
                <a:srgbClr val="201547"/>
              </a:solidFill>
              <a:latin typeface="Vafle Light VUT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979235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819" y="720000"/>
            <a:ext cx="9180000" cy="61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Osudová chyba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760640"/>
          </a:xfrm>
          <a:ln>
            <a:noFill/>
          </a:ln>
        </p:spPr>
        <p:txBody>
          <a:bodyPr>
            <a:normAutofit/>
          </a:bodyPr>
          <a:lstStyle/>
          <a:p>
            <a:pPr algn="just"/>
            <a:r>
              <a:rPr lang="cs-CZ" sz="2800" b="1" dirty="0" smtClean="0">
                <a:solidFill>
                  <a:srgbClr val="898D8D"/>
                </a:solidFill>
                <a:latin typeface="Vafle Light VUT" pitchFamily="2" charset="2"/>
              </a:rPr>
              <a:t>… náraz druhého vozidla se mu stal osudným …</a:t>
            </a:r>
          </a:p>
          <a:p>
            <a:pPr algn="just"/>
            <a:endParaRPr lang="cs-CZ" sz="2800" b="1" dirty="0">
              <a:solidFill>
                <a:srgbClr val="898D8D"/>
              </a:solidFill>
              <a:latin typeface="Vafle Light VUT" pitchFamily="2" charset="2"/>
            </a:endParaRPr>
          </a:p>
          <a:p>
            <a:pPr algn="just"/>
            <a:endParaRPr lang="cs-CZ" sz="2800" b="1" dirty="0" smtClean="0">
              <a:solidFill>
                <a:srgbClr val="898D8D"/>
              </a:solidFill>
              <a:latin typeface="Vafle Light VUT" pitchFamily="2" charset="2"/>
            </a:endParaRPr>
          </a:p>
          <a:p>
            <a:pPr algn="just"/>
            <a:endParaRPr lang="cs-CZ" sz="2800" b="1" dirty="0">
              <a:solidFill>
                <a:srgbClr val="898D8D"/>
              </a:solidFill>
              <a:latin typeface="Vafle Light VUT" pitchFamily="2" charset="2"/>
            </a:endParaRPr>
          </a:p>
          <a:p>
            <a:pPr algn="just"/>
            <a:endParaRPr lang="cs-CZ" sz="2800" b="1" dirty="0" smtClean="0">
              <a:solidFill>
                <a:srgbClr val="898D8D"/>
              </a:solidFill>
              <a:latin typeface="Vafle Light VUT" pitchFamily="2" charset="2"/>
            </a:endParaRPr>
          </a:p>
          <a:p>
            <a:pPr algn="just"/>
            <a:endParaRPr lang="cs-CZ" sz="2800" b="1" dirty="0">
              <a:solidFill>
                <a:srgbClr val="898D8D"/>
              </a:solidFill>
              <a:latin typeface="Vafle Light VUT" pitchFamily="2" charset="2"/>
            </a:endParaRPr>
          </a:p>
          <a:p>
            <a:pPr algn="just"/>
            <a:endParaRPr lang="cs-CZ" sz="2800" b="1" dirty="0" smtClean="0">
              <a:solidFill>
                <a:srgbClr val="898D8D"/>
              </a:solidFill>
              <a:latin typeface="Vafle Light VUT" pitchFamily="2" charset="2"/>
            </a:endParaRPr>
          </a:p>
          <a:p>
            <a:pPr algn="just"/>
            <a:endParaRPr lang="cs-CZ" sz="2800" b="1" dirty="0">
              <a:solidFill>
                <a:srgbClr val="898D8D"/>
              </a:solidFill>
              <a:latin typeface="Vafle Light VUT" pitchFamily="2" charset="2"/>
            </a:endParaRPr>
          </a:p>
          <a:p>
            <a:pPr algn="just"/>
            <a:endParaRPr lang="cs-CZ" sz="2800" b="1" dirty="0" smtClean="0">
              <a:solidFill>
                <a:srgbClr val="898D8D"/>
              </a:solidFill>
              <a:latin typeface="Vafle Light VUT" pitchFamily="2" charset="2"/>
            </a:endParaRPr>
          </a:p>
          <a:p>
            <a:pPr marL="0" indent="0" algn="just">
              <a:buNone/>
            </a:pPr>
            <a:endParaRPr lang="cs-CZ" sz="1200" b="1" dirty="0" smtClean="0">
              <a:solidFill>
                <a:srgbClr val="201547"/>
              </a:solidFill>
              <a:latin typeface="Vafle Light VUT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6607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760640"/>
          </a:xfrm>
          <a:ln>
            <a:noFill/>
          </a:ln>
        </p:spPr>
        <p:txBody>
          <a:bodyPr>
            <a:normAutofit fontScale="92500" lnSpcReduction="10000"/>
          </a:bodyPr>
          <a:lstStyle/>
          <a:p>
            <a:pPr algn="just"/>
            <a:r>
              <a:rPr lang="cs-CZ" sz="2800" b="1" dirty="0" smtClean="0">
                <a:solidFill>
                  <a:srgbClr val="201547"/>
                </a:solidFill>
                <a:latin typeface="Vafle Light VUT" pitchFamily="2" charset="2"/>
              </a:rPr>
              <a:t>Adaptace zraku</a:t>
            </a: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po přechodu do tmy</a:t>
            </a: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nepoužívat zbytečné světelné zdroje ve vozidle</a:t>
            </a:r>
          </a:p>
          <a:p>
            <a:pPr marL="0" indent="0" algn="just">
              <a:buNone/>
            </a:pPr>
            <a:endParaRPr lang="cs-CZ" sz="1200" b="1" dirty="0" smtClean="0">
              <a:solidFill>
                <a:srgbClr val="201547"/>
              </a:solidFill>
              <a:latin typeface="Vafle Light VUT" pitchFamily="2" charset="2"/>
            </a:endParaRPr>
          </a:p>
          <a:p>
            <a:pPr algn="just"/>
            <a:r>
              <a:rPr lang="cs-CZ" sz="2800" b="1" dirty="0" smtClean="0">
                <a:solidFill>
                  <a:srgbClr val="201547"/>
                </a:solidFill>
                <a:latin typeface="Vafle Light VUT" pitchFamily="2" charset="2"/>
              </a:rPr>
              <a:t>Oslnění</a:t>
            </a: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při míjení se nedívat do protijedoucích světel</a:t>
            </a: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při jízdě za vozidlem nesledovat pouze zadní svítilny</a:t>
            </a: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neoslňovat ostatní</a:t>
            </a:r>
            <a:endParaRPr lang="cs-CZ" sz="2400" dirty="0">
              <a:latin typeface="Vafle Light VUT" pitchFamily="2" charset="2"/>
            </a:endParaRPr>
          </a:p>
          <a:p>
            <a:pPr marL="0" indent="0" algn="just">
              <a:buNone/>
            </a:pPr>
            <a:endParaRPr lang="cs-CZ" sz="1200" b="1" dirty="0">
              <a:solidFill>
                <a:srgbClr val="201547"/>
              </a:solidFill>
              <a:latin typeface="Vafle Light VUT" pitchFamily="2" charset="2"/>
            </a:endParaRPr>
          </a:p>
          <a:p>
            <a:pPr algn="just"/>
            <a:r>
              <a:rPr lang="cs-CZ" sz="2800" b="1" dirty="0" smtClean="0">
                <a:solidFill>
                  <a:srgbClr val="201547"/>
                </a:solidFill>
                <a:latin typeface="Vafle Light VUT" pitchFamily="2" charset="2"/>
              </a:rPr>
              <a:t>Únava</a:t>
            </a:r>
            <a:endParaRPr lang="cs-CZ" sz="2800" b="1" dirty="0">
              <a:solidFill>
                <a:srgbClr val="201547"/>
              </a:solidFill>
              <a:latin typeface="Vafle Light VUT" pitchFamily="2" charset="2"/>
            </a:endParaRP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v noci jezdit jen je-li řidič dostatečně odpočatý</a:t>
            </a: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únavu nelze překonat!</a:t>
            </a: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v případě únavy přerušit jízdu a dopřát si 15-20 minut odpočinku</a:t>
            </a:r>
          </a:p>
          <a:p>
            <a:pPr marL="0" indent="0" algn="just">
              <a:buNone/>
            </a:pPr>
            <a:endParaRPr lang="cs-CZ" sz="1200" b="1" dirty="0">
              <a:solidFill>
                <a:srgbClr val="201547"/>
              </a:solidFill>
              <a:latin typeface="Vafle Light VUT" pitchFamily="2" charset="2"/>
            </a:endParaRPr>
          </a:p>
          <a:p>
            <a:pPr algn="just"/>
            <a:r>
              <a:rPr lang="cs-CZ" sz="2800" b="1" dirty="0" smtClean="0">
                <a:solidFill>
                  <a:srgbClr val="201547"/>
                </a:solidFill>
                <a:latin typeface="Vafle Light VUT" pitchFamily="2" charset="2"/>
              </a:rPr>
              <a:t>Omezení zbytečných činností</a:t>
            </a:r>
            <a:endParaRPr lang="cs-CZ" sz="2800" b="1" dirty="0">
              <a:solidFill>
                <a:srgbClr val="201547"/>
              </a:solidFill>
              <a:latin typeface="Vafle Light VUT" pitchFamily="2" charset="2"/>
            </a:endParaRPr>
          </a:p>
          <a:p>
            <a:pPr lvl="1" algn="just"/>
            <a:r>
              <a:rPr lang="cs-CZ" sz="2400" dirty="0" smtClean="0">
                <a:latin typeface="Vafle Light VUT" pitchFamily="2" charset="2"/>
              </a:rPr>
              <a:t>telefonování, pití, prohlížení billboardů…</a:t>
            </a:r>
            <a:endParaRPr lang="cs-CZ" sz="2400" dirty="0">
              <a:latin typeface="Vafle Light VUT" pitchFamily="2" charset="2"/>
            </a:endParaRPr>
          </a:p>
          <a:p>
            <a:pPr lvl="1" algn="just"/>
            <a:endParaRPr lang="cs-CZ" sz="2400" dirty="0">
              <a:latin typeface="Vafle Light VUT" pitchFamily="2" charset="2"/>
            </a:endParaRP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Zásady pro jízdu v noci </a:t>
            </a:r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V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37483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Oslňování světelnou reklamou v noci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67544" y="2924944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rgbClr val="FFFF00"/>
                </a:solidFill>
                <a:hlinkClick r:id="rId3"/>
              </a:rPr>
              <a:t>https://</a:t>
            </a:r>
            <a:r>
              <a:rPr lang="cs-CZ" sz="4400" dirty="0" smtClean="0">
                <a:solidFill>
                  <a:srgbClr val="FFFF00"/>
                </a:solidFill>
                <a:hlinkClick r:id="rId3"/>
              </a:rPr>
              <a:t>youtu.be/OL-bjWy_pms</a:t>
            </a:r>
            <a:endParaRPr lang="cs-CZ" sz="44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659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760640"/>
          </a:xfrm>
          <a:ln>
            <a:noFill/>
          </a:ln>
        </p:spPr>
        <p:txBody>
          <a:bodyPr>
            <a:normAutofit/>
          </a:bodyPr>
          <a:lstStyle/>
          <a:p>
            <a:pPr algn="just"/>
            <a:r>
              <a:rPr lang="cs-CZ" sz="2800" b="1" dirty="0">
                <a:solidFill>
                  <a:srgbClr val="201547"/>
                </a:solidFill>
                <a:latin typeface="Vafle Light VUT" pitchFamily="2" charset="2"/>
              </a:rPr>
              <a:t>Při jízdě za tmy </a:t>
            </a:r>
            <a:endParaRPr lang="cs-CZ" sz="2800" b="1" dirty="0" smtClean="0">
              <a:solidFill>
                <a:srgbClr val="201547"/>
              </a:solidFill>
              <a:latin typeface="Vafle Light VUT" pitchFamily="2" charset="2"/>
            </a:endParaRPr>
          </a:p>
          <a:p>
            <a:pPr lvl="1" algn="just"/>
            <a:r>
              <a:rPr lang="cs-CZ" sz="2400" b="1" dirty="0" smtClean="0">
                <a:solidFill>
                  <a:srgbClr val="201547"/>
                </a:solidFill>
                <a:latin typeface="Vafle Light VUT" pitchFamily="2" charset="2"/>
              </a:rPr>
              <a:t>musí </a:t>
            </a:r>
            <a:r>
              <a:rPr lang="cs-CZ" sz="2400" b="1" dirty="0">
                <a:solidFill>
                  <a:srgbClr val="201547"/>
                </a:solidFill>
                <a:latin typeface="Vafle Light VUT" pitchFamily="2" charset="2"/>
              </a:rPr>
              <a:t>řidič zpomalit častěji než ve </a:t>
            </a:r>
            <a:r>
              <a:rPr lang="cs-CZ" sz="2400" b="1" dirty="0" smtClean="0">
                <a:solidFill>
                  <a:srgbClr val="201547"/>
                </a:solidFill>
                <a:latin typeface="Vafle Light VUT" pitchFamily="2" charset="2"/>
              </a:rPr>
              <a:t>dne </a:t>
            </a:r>
            <a:r>
              <a:rPr lang="en-US" sz="2400" dirty="0">
                <a:solidFill>
                  <a:srgbClr val="E4002B"/>
                </a:solidFill>
                <a:latin typeface="Vafle Light VUT" pitchFamily="2" charset="2"/>
              </a:rPr>
              <a:t>=</a:t>
            </a:r>
            <a:r>
              <a:rPr lang="en-US" sz="2400" b="1" dirty="0">
                <a:solidFill>
                  <a:srgbClr val="E4002B"/>
                </a:solidFill>
                <a:latin typeface="Vafle Light VUT" pitchFamily="2" charset="2"/>
              </a:rPr>
              <a:t>&gt;</a:t>
            </a:r>
            <a:r>
              <a:rPr lang="cs-CZ" sz="2400" b="1" dirty="0" smtClean="0">
                <a:solidFill>
                  <a:srgbClr val="201547"/>
                </a:solidFill>
                <a:latin typeface="Vafle Light VUT" pitchFamily="2" charset="2"/>
              </a:rPr>
              <a:t> místy pojede </a:t>
            </a:r>
            <a:r>
              <a:rPr lang="cs-CZ" sz="2400" b="1" dirty="0">
                <a:solidFill>
                  <a:srgbClr val="201547"/>
                </a:solidFill>
                <a:latin typeface="Vafle Light VUT" pitchFamily="2" charset="2"/>
              </a:rPr>
              <a:t>pomaleji než ve </a:t>
            </a:r>
            <a:r>
              <a:rPr lang="cs-CZ" sz="2400" b="1" dirty="0" smtClean="0">
                <a:solidFill>
                  <a:srgbClr val="201547"/>
                </a:solidFill>
                <a:latin typeface="Vafle Light VUT" pitchFamily="2" charset="2"/>
              </a:rPr>
              <a:t>dne. </a:t>
            </a:r>
          </a:p>
          <a:p>
            <a:pPr lvl="1" algn="just"/>
            <a:r>
              <a:rPr lang="cs-CZ" sz="2400" b="1" dirty="0" smtClean="0">
                <a:solidFill>
                  <a:srgbClr val="201547"/>
                </a:solidFill>
                <a:latin typeface="Vafle Light VUT" pitchFamily="2" charset="2"/>
              </a:rPr>
              <a:t>v </a:t>
            </a:r>
            <a:r>
              <a:rPr lang="cs-CZ" sz="2400" b="1" dirty="0">
                <a:solidFill>
                  <a:srgbClr val="201547"/>
                </a:solidFill>
                <a:latin typeface="Vafle Light VUT" pitchFamily="2" charset="2"/>
              </a:rPr>
              <a:t>noci bývá intenzita provozu výrazně nižší než ve </a:t>
            </a:r>
            <a:r>
              <a:rPr lang="cs-CZ" sz="2400" b="1" dirty="0" smtClean="0">
                <a:solidFill>
                  <a:srgbClr val="201547"/>
                </a:solidFill>
                <a:latin typeface="Vafle Light VUT" pitchFamily="2" charset="2"/>
              </a:rPr>
              <a:t>dne </a:t>
            </a:r>
            <a:r>
              <a:rPr lang="en-US" sz="2400" dirty="0">
                <a:solidFill>
                  <a:srgbClr val="E4002B"/>
                </a:solidFill>
                <a:latin typeface="Vafle Light VUT" pitchFamily="2" charset="2"/>
              </a:rPr>
              <a:t>=</a:t>
            </a:r>
            <a:r>
              <a:rPr lang="en-US" sz="2400" b="1" dirty="0">
                <a:solidFill>
                  <a:srgbClr val="E4002B"/>
                </a:solidFill>
                <a:latin typeface="Vafle Light VUT" pitchFamily="2" charset="2"/>
              </a:rPr>
              <a:t>&gt;</a:t>
            </a:r>
            <a:r>
              <a:rPr lang="cs-CZ" sz="2400" b="1" dirty="0" smtClean="0">
                <a:solidFill>
                  <a:srgbClr val="201547"/>
                </a:solidFill>
                <a:latin typeface="Vafle Light VUT" pitchFamily="2" charset="2"/>
              </a:rPr>
              <a:t> povětšinou </a:t>
            </a:r>
            <a:r>
              <a:rPr lang="cs-CZ" sz="2400" b="1" dirty="0">
                <a:solidFill>
                  <a:srgbClr val="201547"/>
                </a:solidFill>
                <a:latin typeface="Vafle Light VUT" pitchFamily="2" charset="2"/>
              </a:rPr>
              <a:t>pojede </a:t>
            </a:r>
            <a:r>
              <a:rPr lang="cs-CZ" sz="2400" b="1" dirty="0" smtClean="0">
                <a:solidFill>
                  <a:srgbClr val="201547"/>
                </a:solidFill>
                <a:latin typeface="Vafle Light VUT" pitchFamily="2" charset="2"/>
              </a:rPr>
              <a:t>plynuleji,</a:t>
            </a:r>
          </a:p>
          <a:p>
            <a:pPr lvl="1" algn="just"/>
            <a:r>
              <a:rPr lang="cs-CZ" sz="2400" b="1" dirty="0" smtClean="0">
                <a:solidFill>
                  <a:srgbClr val="201547"/>
                </a:solidFill>
                <a:latin typeface="Vafle Light VUT" pitchFamily="2" charset="2"/>
              </a:rPr>
              <a:t>do </a:t>
            </a:r>
            <a:r>
              <a:rPr lang="cs-CZ" sz="2400" b="1" dirty="0">
                <a:solidFill>
                  <a:srgbClr val="201547"/>
                </a:solidFill>
                <a:latin typeface="Vafle Light VUT" pitchFamily="2" charset="2"/>
              </a:rPr>
              <a:t>cíle tak často dorazí za kratší dobu než ve dne. </a:t>
            </a:r>
            <a:endParaRPr lang="cs-CZ" sz="2400" b="1" dirty="0" smtClean="0">
              <a:solidFill>
                <a:srgbClr val="201547"/>
              </a:solidFill>
              <a:latin typeface="Vafle Light VUT" pitchFamily="2" charset="2"/>
            </a:endParaRPr>
          </a:p>
          <a:p>
            <a:pPr marL="457200" lvl="1" indent="0" algn="just">
              <a:buNone/>
            </a:pPr>
            <a:endParaRPr lang="cs-CZ" sz="2400" b="1" dirty="0" smtClean="0">
              <a:solidFill>
                <a:srgbClr val="201547"/>
              </a:solidFill>
              <a:latin typeface="Vafle Light VUT" pitchFamily="2" charset="2"/>
            </a:endParaRPr>
          </a:p>
          <a:p>
            <a:pPr marL="342900" lvl="1" indent="-342900" algn="just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201547"/>
                </a:solidFill>
                <a:latin typeface="Vafle Light VUT" pitchFamily="2" charset="2"/>
              </a:rPr>
              <a:t>Řidič tak nesmí spěchat v místech, kde to je </a:t>
            </a:r>
            <a:r>
              <a:rPr lang="cs-CZ" b="1" dirty="0" smtClean="0">
                <a:solidFill>
                  <a:srgbClr val="201547"/>
                </a:solidFill>
                <a:latin typeface="Vafle Light VUT" pitchFamily="2" charset="2"/>
              </a:rPr>
              <a:t>nebezpečné.</a:t>
            </a:r>
          </a:p>
          <a:p>
            <a:pPr marL="0" lvl="1" indent="0" algn="just">
              <a:buNone/>
            </a:pPr>
            <a:endParaRPr lang="cs-CZ" b="1" dirty="0" smtClean="0">
              <a:solidFill>
                <a:srgbClr val="201547"/>
              </a:solidFill>
              <a:latin typeface="Vafle Light VUT" pitchFamily="2" charset="2"/>
            </a:endParaRPr>
          </a:p>
          <a:p>
            <a:pPr marL="342900" lvl="1" indent="-342900" algn="just">
              <a:buFont typeface="Arial" panose="020B0604020202020204" pitchFamily="34" charset="0"/>
              <a:buChar char="•"/>
            </a:pPr>
            <a:r>
              <a:rPr lang="cs-CZ" b="1" dirty="0" smtClean="0">
                <a:solidFill>
                  <a:srgbClr val="201547"/>
                </a:solidFill>
                <a:latin typeface="Vafle Light VUT" pitchFamily="2" charset="2"/>
              </a:rPr>
              <a:t>Řídit </a:t>
            </a:r>
            <a:r>
              <a:rPr lang="cs-CZ" b="1" dirty="0">
                <a:solidFill>
                  <a:srgbClr val="201547"/>
                </a:solidFill>
                <a:latin typeface="Vafle Light VUT" pitchFamily="2" charset="2"/>
              </a:rPr>
              <a:t>jednoduchou </a:t>
            </a:r>
            <a:r>
              <a:rPr lang="cs-CZ" b="1" dirty="0" smtClean="0">
                <a:solidFill>
                  <a:srgbClr val="201547"/>
                </a:solidFill>
                <a:latin typeface="Vafle Light VUT" pitchFamily="2" charset="2"/>
              </a:rPr>
              <a:t>zásadou profesora Bradáče:</a:t>
            </a:r>
            <a:endParaRPr lang="cs-CZ" b="1" dirty="0">
              <a:solidFill>
                <a:srgbClr val="201547"/>
              </a:solidFill>
              <a:latin typeface="Vafle Light VUT" pitchFamily="2" charset="2"/>
            </a:endParaRPr>
          </a:p>
          <a:p>
            <a:pPr lvl="1" algn="just"/>
            <a:r>
              <a:rPr lang="cs-CZ" sz="2400" b="1" dirty="0" smtClean="0">
                <a:solidFill>
                  <a:srgbClr val="E40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Light VUT" pitchFamily="2" charset="2"/>
              </a:rPr>
              <a:t>„</a:t>
            </a:r>
            <a:r>
              <a:rPr lang="cs-CZ" sz="2400" b="1" dirty="0">
                <a:solidFill>
                  <a:srgbClr val="E40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Light VUT" pitchFamily="2" charset="2"/>
              </a:rPr>
              <a:t>Je lepší přijet o 15 minut později, než nepřijet vůbec</a:t>
            </a:r>
            <a:r>
              <a:rPr lang="cs-CZ" sz="2400" b="1" dirty="0" smtClean="0">
                <a:solidFill>
                  <a:srgbClr val="E40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Light VUT" pitchFamily="2" charset="2"/>
              </a:rPr>
              <a:t>.“</a:t>
            </a: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fle VUT" panose="02000506030000020004" pitchFamily="2" charset="2"/>
              </a:rPr>
              <a:t>Shrnutí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fle VUT" panose="02000506030000020004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46976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3190</TotalTime>
  <Words>3056</Words>
  <Application>Microsoft Office PowerPoint</Application>
  <PresentationFormat>Předvádění na obrazovce (4:3)</PresentationFormat>
  <Paragraphs>719</Paragraphs>
  <Slides>94</Slides>
  <Notes>58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94</vt:i4>
      </vt:variant>
    </vt:vector>
  </HeadingPairs>
  <TitlesOfParts>
    <vt:vector size="95" baseType="lpstr">
      <vt:lpstr>Motiv systému Office</vt:lpstr>
      <vt:lpstr>Jízda za viditelnosti snížené tmou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jízda za viditelnosti snížené tmou</dc:title>
  <dc:creator>Martin Bilík</dc:creator>
  <cp:lastModifiedBy>Albert Bradáč</cp:lastModifiedBy>
  <cp:revision>170</cp:revision>
  <dcterms:created xsi:type="dcterms:W3CDTF">2015-09-07T05:52:37Z</dcterms:created>
  <dcterms:modified xsi:type="dcterms:W3CDTF">2016-12-05T14:09:08Z</dcterms:modified>
</cp:coreProperties>
</file>